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lita One" charset="1" panose="02000000000000000000"/>
      <p:regular r:id="rId10"/>
    </p:embeddedFont>
    <p:embeddedFont>
      <p:font typeface="Lato" charset="1" panose="020F0502020204030203"/>
      <p:regular r:id="rId11"/>
    </p:embeddedFont>
    <p:embeddedFont>
      <p:font typeface="Lato Bold" charset="1" panose="020F0502020204030203"/>
      <p:regular r:id="rId12"/>
    </p:embeddedFont>
    <p:embeddedFont>
      <p:font typeface="Lato Italics" charset="1" panose="020F0502020204030203"/>
      <p:regular r:id="rId13"/>
    </p:embeddedFont>
    <p:embeddedFont>
      <p:font typeface="Lato Bold Italics" charset="1" panose="020F0502020204030203"/>
      <p:regular r:id="rId14"/>
    </p:embeddedFont>
    <p:embeddedFont>
      <p:font typeface="Lato Thin" charset="1" panose="020F0502020204030203"/>
      <p:regular r:id="rId15"/>
    </p:embeddedFont>
    <p:embeddedFont>
      <p:font typeface="Lato Thin Italics" charset="1" panose="020F0502020204030203"/>
      <p:regular r:id="rId16"/>
    </p:embeddedFont>
    <p:embeddedFont>
      <p:font typeface="Lato Light" charset="1" panose="020F0502020204030203"/>
      <p:regular r:id="rId17"/>
    </p:embeddedFont>
    <p:embeddedFont>
      <p:font typeface="Lato Light Italics" charset="1" panose="020F0502020204030203"/>
      <p:regular r:id="rId18"/>
    </p:embeddedFont>
    <p:embeddedFont>
      <p:font typeface="Lato Heavy" charset="1" panose="020F0502020204030203"/>
      <p:regular r:id="rId19"/>
    </p:embeddedFont>
    <p:embeddedFont>
      <p:font typeface="Lato Heavy Italics" charset="1" panose="020F05020202040302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fonts/font6.fntdata" Type="http://schemas.openxmlformats.org/officeDocument/2006/relationships/font"/><Relationship Id="rId60" Target="notesSlides/notesSlide18.xml" Type="http://schemas.openxmlformats.org/officeDocument/2006/relationships/notesSlide"/><Relationship Id="rId61" Target="notesSlides/notesSlide19.xml" Type="http://schemas.openxmlformats.org/officeDocument/2006/relationships/notesSlide"/><Relationship Id="rId62" Target="notesSlides/notesSlide20.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3.png" Type="http://schemas.openxmlformats.org/officeDocument/2006/relationships/image"/><Relationship Id="rId4" Target="../media/image8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5.png" Type="http://schemas.openxmlformats.org/officeDocument/2006/relationships/image"/><Relationship Id="rId4" Target="../media/image86.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00.png" Type="http://schemas.openxmlformats.org/officeDocument/2006/relationships/image"/><Relationship Id="rId4" Target="../media/image101.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 Id="rId7" Target="../media/image104.png" Type="http://schemas.openxmlformats.org/officeDocument/2006/relationships/image"/><Relationship Id="rId8" Target="../media/image10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 Id="rId5" Target="../media/image10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notesSlides/notesSlide2.xml" Type="http://schemas.openxmlformats.org/officeDocument/2006/relationships/notesSlide"/><Relationship Id="rId20" Target="../media/image26.sv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png" Type="http://schemas.openxmlformats.org/officeDocument/2006/relationships/image"/><Relationship Id="rId11" Target="../media/image112.svg" Type="http://schemas.openxmlformats.org/officeDocument/2006/relationships/image"/><Relationship Id="rId2" Target="../notesSlides/notesSlide20.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 Id="rId5" Target="https://github.com/SridharX3/Sentiment-Analysis/tree/main" TargetMode="External" Type="http://schemas.openxmlformats.org/officeDocument/2006/relationships/hyperlink"/><Relationship Id="rId6" Target="../media/image107.png" Type="http://schemas.openxmlformats.org/officeDocument/2006/relationships/image"/><Relationship Id="rId7" Target="../media/image108.svg" Type="http://schemas.openxmlformats.org/officeDocument/2006/relationships/image"/><Relationship Id="rId8" Target="../media/image109.png" Type="http://schemas.openxmlformats.org/officeDocument/2006/relationships/image"/><Relationship Id="rId9" Target="../media/image1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notesSlides/notesSlide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57.png" Type="http://schemas.openxmlformats.org/officeDocument/2006/relationships/image"/><Relationship Id="rId18" Target="../media/image58.svg" Type="http://schemas.openxmlformats.org/officeDocument/2006/relationships/image"/><Relationship Id="rId19" Target="../media/image59.png" Type="http://schemas.openxmlformats.org/officeDocument/2006/relationships/image"/><Relationship Id="rId2" Target="../notesSlides/notesSlide7.xml" Type="http://schemas.openxmlformats.org/officeDocument/2006/relationships/notesSlide"/><Relationship Id="rId20" Target="../media/image60.svg" Type="http://schemas.openxmlformats.org/officeDocument/2006/relationships/image"/><Relationship Id="rId21" Target="../media/image61.png" Type="http://schemas.openxmlformats.org/officeDocument/2006/relationships/image"/><Relationship Id="rId22" Target="../media/image62.svg" Type="http://schemas.openxmlformats.org/officeDocument/2006/relationships/image"/><Relationship Id="rId23" Target="../media/image63.png" Type="http://schemas.openxmlformats.org/officeDocument/2006/relationships/image"/><Relationship Id="rId24" Target="../media/image64.svg" Type="http://schemas.openxmlformats.org/officeDocument/2006/relationships/image"/><Relationship Id="rId25" Target="../media/image65.png" Type="http://schemas.openxmlformats.org/officeDocument/2006/relationships/image"/><Relationship Id="rId26" Target="../media/image66.svg" Type="http://schemas.openxmlformats.org/officeDocument/2006/relationships/image"/><Relationship Id="rId27" Target="../media/image67.png" Type="http://schemas.openxmlformats.org/officeDocument/2006/relationships/image"/><Relationship Id="rId28" Target="../media/image68.svg" Type="http://schemas.openxmlformats.org/officeDocument/2006/relationships/image"/><Relationship Id="rId29" Target="../media/image69.png" Type="http://schemas.openxmlformats.org/officeDocument/2006/relationships/image"/><Relationship Id="rId3" Target="../media/image43.png" Type="http://schemas.openxmlformats.org/officeDocument/2006/relationships/image"/><Relationship Id="rId30" Target="../media/image70.sv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2" Target="../notesSlides/notesSlide8.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10832744" y="285459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sp>
        <p:nvSpPr>
          <p:cNvPr name="TextBox 7" id="7"/>
          <p:cNvSpPr txBox="true"/>
          <p:nvPr/>
        </p:nvSpPr>
        <p:spPr>
          <a:xfrm rot="0">
            <a:off x="1379125" y="2828725"/>
            <a:ext cx="10020150" cy="1104900"/>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SRIDHAR P</a:t>
            </a:r>
          </a:p>
        </p:txBody>
      </p:sp>
      <p:sp>
        <p:nvSpPr>
          <p:cNvPr name="TextBox 8" id="8"/>
          <p:cNvSpPr txBox="true"/>
          <p:nvPr/>
        </p:nvSpPr>
        <p:spPr>
          <a:xfrm rot="0">
            <a:off x="2891725" y="5399950"/>
            <a:ext cx="6994950" cy="1952625"/>
          </a:xfrm>
          <a:prstGeom prst="rect">
            <a:avLst/>
          </a:prstGeom>
        </p:spPr>
        <p:txBody>
          <a:bodyPr anchor="t" rtlCol="false" tIns="0" lIns="0" bIns="0" rIns="0">
            <a:spAutoFit/>
          </a:bodyPr>
          <a:lstStyle/>
          <a:p>
            <a:pPr algn="ctr">
              <a:lnSpc>
                <a:spcPts val="3840"/>
              </a:lnSpc>
            </a:pPr>
            <a:r>
              <a:rPr lang="en-US" sz="3200">
                <a:solidFill>
                  <a:srgbClr val="6B3F9E"/>
                </a:solidFill>
                <a:latin typeface="Lato"/>
              </a:rPr>
              <a:t>Currently pursuing undergrad at Computer Technology at Madras Institute of Technology </a:t>
            </a:r>
          </a:p>
          <a:p>
            <a:pPr algn="ctr">
              <a:lnSpc>
                <a:spcPts val="3840"/>
              </a:lnSpc>
            </a:pPr>
          </a:p>
        </p:txBody>
      </p:sp>
      <p:grpSp>
        <p:nvGrpSpPr>
          <p:cNvPr name="Group 9" id="9"/>
          <p:cNvGrpSpPr/>
          <p:nvPr/>
        </p:nvGrpSpPr>
        <p:grpSpPr>
          <a:xfrm rot="341704">
            <a:off x="11191610" y="2534028"/>
            <a:ext cx="3340478" cy="4920114"/>
            <a:chOff x="0" y="0"/>
            <a:chExt cx="4453971" cy="6560152"/>
          </a:xfrm>
        </p:grpSpPr>
        <p:sp>
          <p:nvSpPr>
            <p:cNvPr name="Freeform 10" id="1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TextBox 11" id="11"/>
          <p:cNvSpPr txBox="true"/>
          <p:nvPr/>
        </p:nvSpPr>
        <p:spPr>
          <a:xfrm rot="0">
            <a:off x="1729575" y="1981450"/>
            <a:ext cx="6994950" cy="582675"/>
          </a:xfrm>
          <a:prstGeom prst="rect">
            <a:avLst/>
          </a:prstGeom>
        </p:spPr>
        <p:txBody>
          <a:bodyPr anchor="t" rtlCol="false" tIns="0" lIns="0" bIns="0" rIns="0">
            <a:spAutoFit/>
          </a:bodyPr>
          <a:lstStyle/>
          <a:p>
            <a:pPr algn="ctr">
              <a:lnSpc>
                <a:spcPts val="5520"/>
              </a:lnSpc>
            </a:pPr>
            <a:r>
              <a:rPr lang="en-US" sz="4600">
                <a:solidFill>
                  <a:srgbClr val="6B3F9E"/>
                </a:solidFill>
                <a:latin typeface="Lato Bold"/>
              </a:rPr>
              <a:t>About the maker</a:t>
            </a:r>
          </a:p>
        </p:txBody>
      </p:sp>
      <p:sp>
        <p:nvSpPr>
          <p:cNvPr name="TextBox 12" id="12"/>
          <p:cNvSpPr txBox="true"/>
          <p:nvPr/>
        </p:nvSpPr>
        <p:spPr>
          <a:xfrm rot="0">
            <a:off x="2680075" y="4143626"/>
            <a:ext cx="6994950" cy="981075"/>
          </a:xfrm>
          <a:prstGeom prst="rect">
            <a:avLst/>
          </a:prstGeom>
        </p:spPr>
        <p:txBody>
          <a:bodyPr anchor="t" rtlCol="false" tIns="0" lIns="0" bIns="0" rIns="0">
            <a:spAutoFit/>
          </a:bodyPr>
          <a:lstStyle/>
          <a:p>
            <a:pPr algn="ctr">
              <a:lnSpc>
                <a:spcPts val="3840"/>
              </a:lnSpc>
            </a:pPr>
            <a:r>
              <a:rPr lang="en-US" sz="3200">
                <a:solidFill>
                  <a:srgbClr val="3E2F67"/>
                </a:solidFill>
                <a:latin typeface="Lato Bold"/>
              </a:rPr>
              <a:t>Roll no</a:t>
            </a:r>
            <a:r>
              <a:rPr lang="en-US" sz="3200">
                <a:solidFill>
                  <a:srgbClr val="3E2F67"/>
                </a:solidFill>
                <a:latin typeface="Lato"/>
              </a:rPr>
              <a:t>: 2021503709</a:t>
            </a:r>
          </a:p>
          <a:p>
            <a:pPr algn="ctr">
              <a:lnSpc>
                <a:spcPts val="3840"/>
              </a:lnSpc>
            </a:pPr>
            <a:r>
              <a:rPr lang="en-US" sz="3200">
                <a:solidFill>
                  <a:srgbClr val="3E2F67"/>
                </a:solidFill>
                <a:latin typeface="Lato Bold"/>
              </a:rPr>
              <a:t>Dept</a:t>
            </a:r>
            <a:r>
              <a:rPr lang="en-US" sz="3200">
                <a:solidFill>
                  <a:srgbClr val="3E2F67"/>
                </a:solidFill>
                <a:latin typeface="Lato"/>
              </a:rPr>
              <a:t>: Computer Technology</a:t>
            </a:r>
          </a:p>
        </p:txBody>
      </p:sp>
      <p:sp>
        <p:nvSpPr>
          <p:cNvPr name="Freeform 13" id="13"/>
          <p:cNvSpPr/>
          <p:nvPr/>
        </p:nvSpPr>
        <p:spPr>
          <a:xfrm flipH="false" flipV="false" rot="0">
            <a:off x="10928440" y="2655572"/>
            <a:ext cx="3149150" cy="4975840"/>
          </a:xfrm>
          <a:custGeom>
            <a:avLst/>
            <a:gdLst/>
            <a:ahLst/>
            <a:cxnLst/>
            <a:rect r="r" b="b" t="t" l="l"/>
            <a:pathLst>
              <a:path h="4975840" w="3149150">
                <a:moveTo>
                  <a:pt x="0" y="0"/>
                </a:moveTo>
                <a:lnTo>
                  <a:pt x="3149150" y="0"/>
                </a:lnTo>
                <a:lnTo>
                  <a:pt x="3149150" y="4975840"/>
                </a:lnTo>
                <a:lnTo>
                  <a:pt x="0" y="49758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212" y="-210"/>
            <a:ext cx="18288170" cy="10289920"/>
          </a:xfrm>
          <a:custGeom>
            <a:avLst/>
            <a:gdLst/>
            <a:ahLst/>
            <a:cxnLst/>
            <a:rect r="r" b="b" t="t" l="l"/>
            <a:pathLst>
              <a:path h="10289920" w="18288170">
                <a:moveTo>
                  <a:pt x="0" y="0"/>
                </a:moveTo>
                <a:lnTo>
                  <a:pt x="18288170" y="0"/>
                </a:lnTo>
                <a:lnTo>
                  <a:pt x="18288170" y="10289920"/>
                </a:lnTo>
                <a:lnTo>
                  <a:pt x="0" y="10289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This is how our classification looks</a:t>
            </a:r>
          </a:p>
        </p:txBody>
      </p:sp>
      <p:graphicFrame>
        <p:nvGraphicFramePr>
          <p:cNvPr name="Table 4" id="4"/>
          <p:cNvGraphicFramePr>
            <a:graphicFrameLocks noGrp="true"/>
          </p:cNvGraphicFramePr>
          <p:nvPr/>
        </p:nvGraphicFramePr>
        <p:xfrm>
          <a:off x="2450500" y="2924750"/>
          <a:ext cx="13309600" cy="5384800"/>
        </p:xfrm>
        <a:graphic>
          <a:graphicData uri="http://schemas.openxmlformats.org/drawingml/2006/table">
            <a:tbl>
              <a:tblPr/>
              <a:tblGrid>
                <a:gridCol w="3327400"/>
                <a:gridCol w="3327400"/>
                <a:gridCol w="3327400"/>
                <a:gridCol w="3327400"/>
              </a:tblGrid>
              <a:tr h="1698469">
                <a:tc>
                  <a:txBody>
                    <a:bodyPr anchor="t" rtlCol="false"/>
                    <a:lstStyle/>
                    <a:p>
                      <a:pPr algn="l">
                        <a:lnSpc>
                          <a:spcPts val="1679"/>
                        </a:lnSpc>
                        <a:defRPr/>
                      </a:pPr>
                      <a:endParaRPr lang="en-US" sz="1100"/>
                    </a:p>
                  </a:txBody>
                  <a:tcPr marL="91425" marR="91425" marT="91425" marB="91425" anchor="ctr">
                    <a:lnL cmpd="sng" algn="ctr" cap="flat" w="9525">
                      <a:solidFill>
                        <a:srgbClr val="FDD3A8"/>
                      </a:solidFill>
                      <a:prstDash val="solid"/>
                      <a:round/>
                      <a:headEnd type="none" w="med" len="med"/>
                      <a:tailEnd type="none" w="med" len="med"/>
                    </a:lnL>
                    <a:lnR cmpd="sng" algn="ctr" cap="flat" w="19050">
                      <a:solidFill>
                        <a:srgbClr val="6B3F9E"/>
                      </a:solidFill>
                      <a:prstDash val="sysDot"/>
                      <a:round/>
                      <a:headEnd type="none" w="med" len="med"/>
                      <a:tailEnd type="none" w="med" len="med"/>
                    </a:lnR>
                    <a:lnT cmpd="sng" algn="ctr" cap="flat" w="9525">
                      <a:solidFill>
                        <a:srgbClr val="FDD3A8"/>
                      </a:solidFill>
                      <a:prstDash val="solid"/>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Review-1</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Review-2</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ctr">
                        <a:lnSpc>
                          <a:spcPts val="3359"/>
                        </a:lnSpc>
                        <a:defRPr/>
                      </a:pPr>
                      <a:r>
                        <a:rPr lang="en-US" sz="2799">
                          <a:solidFill>
                            <a:srgbClr val="6B3F9E"/>
                          </a:solidFill>
                          <a:latin typeface="Lilita One Bold"/>
                        </a:rPr>
                        <a:t>Review-3</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29651">
                <a:tc>
                  <a:txBody>
                    <a:bodyPr anchor="t" rtlCol="false"/>
                    <a:lstStyle/>
                    <a:p>
                      <a:pPr algn="ctr">
                        <a:lnSpc>
                          <a:spcPts val="3359"/>
                        </a:lnSpc>
                        <a:defRPr/>
                      </a:pPr>
                      <a:r>
                        <a:rPr lang="en-US" sz="2799">
                          <a:solidFill>
                            <a:srgbClr val="6B3F9E"/>
                          </a:solidFill>
                          <a:latin typeface="Lilita One Bold"/>
                        </a:rPr>
                        <a:t>POSITIVE</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12182">
                <a:tc>
                  <a:txBody>
                    <a:bodyPr anchor="t" rtlCol="false"/>
                    <a:lstStyle/>
                    <a:p>
                      <a:pPr algn="ctr">
                        <a:lnSpc>
                          <a:spcPts val="3359"/>
                        </a:lnSpc>
                        <a:defRPr/>
                      </a:pPr>
                      <a:r>
                        <a:rPr lang="en-US" sz="2799">
                          <a:solidFill>
                            <a:srgbClr val="6B3F9E"/>
                          </a:solidFill>
                          <a:latin typeface="Lilita One Bold"/>
                        </a:rPr>
                        <a:t>NEUTRAL</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r h="1244498">
                <a:tc>
                  <a:txBody>
                    <a:bodyPr anchor="t" rtlCol="false"/>
                    <a:lstStyle/>
                    <a:p>
                      <a:pPr algn="ctr">
                        <a:lnSpc>
                          <a:spcPts val="3359"/>
                        </a:lnSpc>
                        <a:defRPr/>
                      </a:pPr>
                      <a:r>
                        <a:rPr lang="en-US" sz="2799">
                          <a:solidFill>
                            <a:srgbClr val="6B3F9E"/>
                          </a:solidFill>
                          <a:latin typeface="Lilita One Bold"/>
                        </a:rPr>
                        <a:t>NEGATIVE</a:t>
                      </a: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6B3F9E"/>
                      </a:solidFill>
                      <a:prstDash val="sysDot"/>
                      <a:round/>
                      <a:headEnd type="none" w="med" len="med"/>
                      <a:tailEnd type="none" w="med" len="med"/>
                    </a:lnL>
                    <a:lnR cmpd="sng" algn="ctr" cap="flat" w="19050">
                      <a:solidFill>
                        <a:srgbClr val="6B3F9E"/>
                      </a:solidFill>
                      <a:prstDash val="sysDot"/>
                      <a:round/>
                      <a:headEnd type="none" w="med" len="med"/>
                      <a:tailEnd type="none" w="med" len="med"/>
                    </a:lnR>
                    <a:lnT cmpd="sng" algn="ctr" cap="flat" w="19050">
                      <a:solidFill>
                        <a:srgbClr val="6B3F9E"/>
                      </a:solidFill>
                      <a:prstDash val="sysDot"/>
                      <a:round/>
                      <a:headEnd type="none" w="med" len="med"/>
                      <a:tailEnd type="none" w="med" len="med"/>
                    </a:lnT>
                    <a:lnB cmpd="sng" algn="ctr" cap="flat" w="19050">
                      <a:solidFill>
                        <a:srgbClr val="6B3F9E"/>
                      </a:solidFill>
                      <a:prstDash val="sysDot"/>
                      <a:round/>
                      <a:headEnd type="none" w="med" len="med"/>
                      <a:tailEnd type="none" w="med" len="med"/>
                    </a:lnB>
                  </a:tcPr>
                </a:tc>
              </a:tr>
            </a:tbl>
          </a:graphicData>
        </a:graphic>
      </p:graphicFrame>
      <p:grpSp>
        <p:nvGrpSpPr>
          <p:cNvPr name="Group 5" id="5"/>
          <p:cNvGrpSpPr/>
          <p:nvPr/>
        </p:nvGrpSpPr>
        <p:grpSpPr>
          <a:xfrm rot="0">
            <a:off x="10545450" y="4959750"/>
            <a:ext cx="641000" cy="641050"/>
            <a:chOff x="0" y="0"/>
            <a:chExt cx="854667" cy="854733"/>
          </a:xfrm>
        </p:grpSpPr>
        <p:sp>
          <p:nvSpPr>
            <p:cNvPr name="Freeform 6" id="6"/>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7" id="7"/>
          <p:cNvGrpSpPr/>
          <p:nvPr/>
        </p:nvGrpSpPr>
        <p:grpSpPr>
          <a:xfrm rot="0">
            <a:off x="7078250" y="6251050"/>
            <a:ext cx="641000" cy="641050"/>
            <a:chOff x="0" y="0"/>
            <a:chExt cx="854667" cy="854733"/>
          </a:xfrm>
        </p:grpSpPr>
        <p:sp>
          <p:nvSpPr>
            <p:cNvPr name="Freeform 8" id="8"/>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9" id="9"/>
          <p:cNvGrpSpPr/>
          <p:nvPr/>
        </p:nvGrpSpPr>
        <p:grpSpPr>
          <a:xfrm rot="0">
            <a:off x="7078250" y="7402850"/>
            <a:ext cx="641000" cy="641050"/>
            <a:chOff x="0" y="0"/>
            <a:chExt cx="854667" cy="854733"/>
          </a:xfrm>
        </p:grpSpPr>
        <p:sp>
          <p:nvSpPr>
            <p:cNvPr name="Freeform 10" id="10"/>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1" id="11"/>
          <p:cNvGrpSpPr/>
          <p:nvPr/>
        </p:nvGrpSpPr>
        <p:grpSpPr>
          <a:xfrm rot="0">
            <a:off x="13834700" y="6251050"/>
            <a:ext cx="641000" cy="641050"/>
            <a:chOff x="0" y="0"/>
            <a:chExt cx="854667" cy="854733"/>
          </a:xfrm>
        </p:grpSpPr>
        <p:sp>
          <p:nvSpPr>
            <p:cNvPr name="Freeform 12" id="12"/>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3" id="13"/>
          <p:cNvGrpSpPr/>
          <p:nvPr/>
        </p:nvGrpSpPr>
        <p:grpSpPr>
          <a:xfrm rot="0">
            <a:off x="13834700" y="7402850"/>
            <a:ext cx="641000" cy="641050"/>
            <a:chOff x="0" y="0"/>
            <a:chExt cx="854667" cy="854733"/>
          </a:xfrm>
        </p:grpSpPr>
        <p:sp>
          <p:nvSpPr>
            <p:cNvPr name="Freeform 14" id="14"/>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grpSp>
        <p:nvGrpSpPr>
          <p:cNvPr name="Group 15" id="15"/>
          <p:cNvGrpSpPr/>
          <p:nvPr/>
        </p:nvGrpSpPr>
        <p:grpSpPr>
          <a:xfrm rot="0">
            <a:off x="7078250" y="4912726"/>
            <a:ext cx="907450" cy="735100"/>
            <a:chOff x="0" y="0"/>
            <a:chExt cx="1209933" cy="980133"/>
          </a:xfrm>
        </p:grpSpPr>
        <p:sp>
          <p:nvSpPr>
            <p:cNvPr name="Freeform 16" id="16"/>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17" id="17"/>
          <p:cNvGrpSpPr/>
          <p:nvPr/>
        </p:nvGrpSpPr>
        <p:grpSpPr>
          <a:xfrm rot="0">
            <a:off x="13701450" y="4912750"/>
            <a:ext cx="907450" cy="735100"/>
            <a:chOff x="0" y="0"/>
            <a:chExt cx="1209933" cy="980133"/>
          </a:xfrm>
        </p:grpSpPr>
        <p:sp>
          <p:nvSpPr>
            <p:cNvPr name="Freeform 18" id="18"/>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19" id="19"/>
          <p:cNvGrpSpPr/>
          <p:nvPr/>
        </p:nvGrpSpPr>
        <p:grpSpPr>
          <a:xfrm rot="0">
            <a:off x="10412250" y="7402800"/>
            <a:ext cx="907450" cy="735100"/>
            <a:chOff x="0" y="0"/>
            <a:chExt cx="1209933" cy="980133"/>
          </a:xfrm>
        </p:grpSpPr>
        <p:sp>
          <p:nvSpPr>
            <p:cNvPr name="Freeform 20" id="20"/>
            <p:cNvSpPr/>
            <p:nvPr/>
          </p:nvSpPr>
          <p:spPr>
            <a:xfrm flipH="false" flipV="false" rot="0">
              <a:off x="0" y="0"/>
              <a:ext cx="1209929" cy="980186"/>
            </a:xfrm>
            <a:custGeom>
              <a:avLst/>
              <a:gdLst/>
              <a:ahLst/>
              <a:cxnLst/>
              <a:rect r="r" b="b" t="t" l="l"/>
              <a:pathLst>
                <a:path h="980186" w="1209929">
                  <a:moveTo>
                    <a:pt x="0" y="587502"/>
                  </a:moveTo>
                  <a:lnTo>
                    <a:pt x="360680" y="980186"/>
                  </a:lnTo>
                  <a:lnTo>
                    <a:pt x="1209929" y="157099"/>
                  </a:lnTo>
                  <a:lnTo>
                    <a:pt x="866775" y="0"/>
                  </a:lnTo>
                  <a:lnTo>
                    <a:pt x="386842" y="593344"/>
                  </a:lnTo>
                  <a:lnTo>
                    <a:pt x="186182" y="392684"/>
                  </a:lnTo>
                  <a:close/>
                </a:path>
              </a:pathLst>
            </a:custGeom>
            <a:solidFill>
              <a:srgbClr val="6B3F9E"/>
            </a:solidFill>
          </p:spPr>
        </p:sp>
      </p:grpSp>
      <p:grpSp>
        <p:nvGrpSpPr>
          <p:cNvPr name="Group 21" id="21"/>
          <p:cNvGrpSpPr/>
          <p:nvPr/>
        </p:nvGrpSpPr>
        <p:grpSpPr>
          <a:xfrm rot="0">
            <a:off x="10678700" y="6181276"/>
            <a:ext cx="641000" cy="641050"/>
            <a:chOff x="0" y="0"/>
            <a:chExt cx="854667" cy="854733"/>
          </a:xfrm>
        </p:grpSpPr>
        <p:sp>
          <p:nvSpPr>
            <p:cNvPr name="Freeform 22" id="22"/>
            <p:cNvSpPr/>
            <p:nvPr/>
          </p:nvSpPr>
          <p:spPr>
            <a:xfrm flipH="false" flipV="false" rot="0">
              <a:off x="127" y="127"/>
              <a:ext cx="854583" cy="854583"/>
            </a:xfrm>
            <a:custGeom>
              <a:avLst/>
              <a:gdLst/>
              <a:ahLst/>
              <a:cxnLst/>
              <a:rect r="r" b="b" t="t" l="l"/>
              <a:pathLst>
                <a:path h="854583" w="854583">
                  <a:moveTo>
                    <a:pt x="651764" y="0"/>
                  </a:moveTo>
                  <a:lnTo>
                    <a:pt x="423291" y="249555"/>
                  </a:lnTo>
                  <a:lnTo>
                    <a:pt x="172212" y="19812"/>
                  </a:lnTo>
                  <a:lnTo>
                    <a:pt x="0" y="205105"/>
                  </a:lnTo>
                  <a:lnTo>
                    <a:pt x="237744" y="452374"/>
                  </a:lnTo>
                  <a:lnTo>
                    <a:pt x="27432" y="682244"/>
                  </a:lnTo>
                  <a:lnTo>
                    <a:pt x="212598" y="854583"/>
                  </a:lnTo>
                  <a:lnTo>
                    <a:pt x="426593" y="648589"/>
                  </a:lnTo>
                  <a:lnTo>
                    <a:pt x="605663" y="834644"/>
                  </a:lnTo>
                  <a:lnTo>
                    <a:pt x="854583" y="644271"/>
                  </a:lnTo>
                  <a:lnTo>
                    <a:pt x="637667" y="445643"/>
                  </a:lnTo>
                  <a:lnTo>
                    <a:pt x="842137" y="248920"/>
                  </a:lnTo>
                  <a:lnTo>
                    <a:pt x="651764" y="0"/>
                  </a:lnTo>
                  <a:close/>
                </a:path>
              </a:pathLst>
            </a:custGeom>
            <a:solidFill>
              <a:srgbClr val="6B3F9E"/>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6266706"/>
            <a:ext cx="9126220" cy="4020284"/>
            <a:chOff x="0" y="0"/>
            <a:chExt cx="12168293" cy="5360379"/>
          </a:xfrm>
        </p:grpSpPr>
        <p:sp>
          <p:nvSpPr>
            <p:cNvPr name="Freeform 3" id="3"/>
            <p:cNvSpPr/>
            <p:nvPr/>
          </p:nvSpPr>
          <p:spPr>
            <a:xfrm flipH="false" flipV="false" rot="0">
              <a:off x="0" y="0"/>
              <a:ext cx="12168251" cy="5359908"/>
            </a:xfrm>
            <a:custGeom>
              <a:avLst/>
              <a:gdLst/>
              <a:ahLst/>
              <a:cxnLst/>
              <a:rect r="r" b="b" t="t" l="l"/>
              <a:pathLst>
                <a:path h="5359908" w="12168251">
                  <a:moveTo>
                    <a:pt x="1248156" y="0"/>
                  </a:moveTo>
                  <a:cubicBezTo>
                    <a:pt x="884047" y="0"/>
                    <a:pt x="486664" y="108204"/>
                    <a:pt x="0" y="307594"/>
                  </a:cubicBezTo>
                  <a:lnTo>
                    <a:pt x="0" y="5359908"/>
                  </a:lnTo>
                  <a:lnTo>
                    <a:pt x="12168251" y="5359908"/>
                  </a:lnTo>
                  <a:cubicBezTo>
                    <a:pt x="11713591" y="3575177"/>
                    <a:pt x="10355326" y="2824353"/>
                    <a:pt x="8469122" y="2824353"/>
                  </a:cubicBezTo>
                  <a:cubicBezTo>
                    <a:pt x="7971282" y="2824353"/>
                    <a:pt x="7436612" y="2876677"/>
                    <a:pt x="6872097" y="2976118"/>
                  </a:cubicBezTo>
                  <a:cubicBezTo>
                    <a:pt x="6464554" y="3047873"/>
                    <a:pt x="6145276" y="3090418"/>
                    <a:pt x="5873242" y="3090418"/>
                  </a:cubicBezTo>
                  <a:cubicBezTo>
                    <a:pt x="4990084" y="3090418"/>
                    <a:pt x="4604766" y="2640330"/>
                    <a:pt x="3327400" y="1270000"/>
                  </a:cubicBezTo>
                  <a:cubicBezTo>
                    <a:pt x="2505075" y="386715"/>
                    <a:pt x="1937004" y="0"/>
                    <a:pt x="1248156" y="0"/>
                  </a:cubicBezTo>
                  <a:close/>
                </a:path>
              </a:pathLst>
            </a:custGeom>
            <a:solidFill>
              <a:srgbClr val="FFB566"/>
            </a:solidFill>
          </p:spPr>
        </p:sp>
      </p:grpSp>
      <p:sp>
        <p:nvSpPr>
          <p:cNvPr name="Freeform 4" id="4"/>
          <p:cNvSpPr/>
          <p:nvPr/>
        </p:nvSpPr>
        <p:spPr>
          <a:xfrm flipH="false" flipV="false" rot="0">
            <a:off x="9161746" y="-546442"/>
            <a:ext cx="9126248" cy="7045762"/>
          </a:xfrm>
          <a:custGeom>
            <a:avLst/>
            <a:gdLst/>
            <a:ahLst/>
            <a:cxnLst/>
            <a:rect r="r" b="b" t="t" l="l"/>
            <a:pathLst>
              <a:path h="7045762" w="9126248">
                <a:moveTo>
                  <a:pt x="0" y="0"/>
                </a:moveTo>
                <a:lnTo>
                  <a:pt x="9126248" y="0"/>
                </a:lnTo>
                <a:lnTo>
                  <a:pt x="9126248" y="7045762"/>
                </a:lnTo>
                <a:lnTo>
                  <a:pt x="0" y="7045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5610" y="-631348"/>
            <a:ext cx="2492622" cy="2492876"/>
          </a:xfrm>
          <a:custGeom>
            <a:avLst/>
            <a:gdLst/>
            <a:ahLst/>
            <a:cxnLst/>
            <a:rect r="r" b="b" t="t" l="l"/>
            <a:pathLst>
              <a:path h="2492876" w="2492622">
                <a:moveTo>
                  <a:pt x="0" y="0"/>
                </a:moveTo>
                <a:lnTo>
                  <a:pt x="2492622" y="0"/>
                </a:lnTo>
                <a:lnTo>
                  <a:pt x="2492622" y="2492876"/>
                </a:lnTo>
                <a:lnTo>
                  <a:pt x="0" y="249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878034" y="5752450"/>
            <a:ext cx="4531800" cy="2766600"/>
            <a:chOff x="0" y="0"/>
            <a:chExt cx="6042400" cy="3688800"/>
          </a:xfrm>
        </p:grpSpPr>
        <p:sp>
          <p:nvSpPr>
            <p:cNvPr name="Freeform 7" id="7"/>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8" id="8"/>
          <p:cNvGrpSpPr/>
          <p:nvPr/>
        </p:nvGrpSpPr>
        <p:grpSpPr>
          <a:xfrm rot="0">
            <a:off x="12329642" y="5752450"/>
            <a:ext cx="4531800" cy="2766600"/>
            <a:chOff x="0" y="0"/>
            <a:chExt cx="6042400" cy="3688800"/>
          </a:xfrm>
        </p:grpSpPr>
        <p:sp>
          <p:nvSpPr>
            <p:cNvPr name="Freeform 9" id="9"/>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0" id="10"/>
          <p:cNvGrpSpPr/>
          <p:nvPr/>
        </p:nvGrpSpPr>
        <p:grpSpPr>
          <a:xfrm rot="0">
            <a:off x="1426450" y="5752450"/>
            <a:ext cx="4531800" cy="2766600"/>
            <a:chOff x="0" y="0"/>
            <a:chExt cx="6042400" cy="3688800"/>
          </a:xfrm>
        </p:grpSpPr>
        <p:sp>
          <p:nvSpPr>
            <p:cNvPr name="Freeform 11" id="11"/>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2" id="12"/>
          <p:cNvGrpSpPr/>
          <p:nvPr/>
        </p:nvGrpSpPr>
        <p:grpSpPr>
          <a:xfrm rot="0">
            <a:off x="6878050" y="2706450"/>
            <a:ext cx="4531800" cy="2766600"/>
            <a:chOff x="0" y="0"/>
            <a:chExt cx="6042400" cy="3688800"/>
          </a:xfrm>
        </p:grpSpPr>
        <p:sp>
          <p:nvSpPr>
            <p:cNvPr name="Freeform 13" id="13"/>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4" id="14"/>
          <p:cNvGrpSpPr/>
          <p:nvPr/>
        </p:nvGrpSpPr>
        <p:grpSpPr>
          <a:xfrm rot="0">
            <a:off x="12329650" y="2706450"/>
            <a:ext cx="4531800" cy="2766600"/>
            <a:chOff x="0" y="0"/>
            <a:chExt cx="6042400" cy="3688800"/>
          </a:xfrm>
        </p:grpSpPr>
        <p:sp>
          <p:nvSpPr>
            <p:cNvPr name="Freeform 15" id="15"/>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grpSp>
        <p:nvGrpSpPr>
          <p:cNvPr name="Group 16" id="16"/>
          <p:cNvGrpSpPr/>
          <p:nvPr/>
        </p:nvGrpSpPr>
        <p:grpSpPr>
          <a:xfrm rot="0">
            <a:off x="1426450" y="2706450"/>
            <a:ext cx="4531800" cy="2766600"/>
            <a:chOff x="0" y="0"/>
            <a:chExt cx="6042400" cy="3688800"/>
          </a:xfrm>
        </p:grpSpPr>
        <p:sp>
          <p:nvSpPr>
            <p:cNvPr name="Freeform 17" id="17"/>
            <p:cNvSpPr/>
            <p:nvPr/>
          </p:nvSpPr>
          <p:spPr>
            <a:xfrm flipH="false" flipV="false" rot="0">
              <a:off x="0" y="0"/>
              <a:ext cx="6042406" cy="3688842"/>
            </a:xfrm>
            <a:custGeom>
              <a:avLst/>
              <a:gdLst/>
              <a:ahLst/>
              <a:cxnLst/>
              <a:rect r="r" b="b" t="t" l="l"/>
              <a:pathLst>
                <a:path h="3688842" w="6042406">
                  <a:moveTo>
                    <a:pt x="0" y="590042"/>
                  </a:moveTo>
                  <a:cubicBezTo>
                    <a:pt x="0" y="264160"/>
                    <a:pt x="264160" y="0"/>
                    <a:pt x="590042" y="0"/>
                  </a:cubicBezTo>
                  <a:lnTo>
                    <a:pt x="5452364" y="0"/>
                  </a:lnTo>
                  <a:cubicBezTo>
                    <a:pt x="5778246" y="0"/>
                    <a:pt x="6042406" y="264160"/>
                    <a:pt x="6042406" y="590042"/>
                  </a:cubicBezTo>
                  <a:lnTo>
                    <a:pt x="6042406" y="3098673"/>
                  </a:lnTo>
                  <a:cubicBezTo>
                    <a:pt x="6042406" y="3424555"/>
                    <a:pt x="5778246" y="3688715"/>
                    <a:pt x="5452364" y="3688715"/>
                  </a:cubicBezTo>
                  <a:lnTo>
                    <a:pt x="590042" y="3688715"/>
                  </a:lnTo>
                  <a:cubicBezTo>
                    <a:pt x="264160" y="3688842"/>
                    <a:pt x="0" y="3424555"/>
                    <a:pt x="0" y="3098673"/>
                  </a:cubicBezTo>
                  <a:close/>
                </a:path>
              </a:pathLst>
            </a:custGeom>
            <a:solidFill>
              <a:srgbClr val="FFF5ED"/>
            </a:solidFill>
          </p:spPr>
        </p:sp>
      </p:grpSp>
      <p:sp>
        <p:nvSpPr>
          <p:cNvPr name="TextBox 18" id="18"/>
          <p:cNvSpPr txBox="true"/>
          <p:nvPr/>
        </p:nvSpPr>
        <p:spPr>
          <a:xfrm rot="0">
            <a:off x="1517875" y="971950"/>
            <a:ext cx="15252150" cy="972075"/>
          </a:xfrm>
          <a:prstGeom prst="rect">
            <a:avLst/>
          </a:prstGeom>
        </p:spPr>
        <p:txBody>
          <a:bodyPr anchor="t" rtlCol="false" tIns="0" lIns="0" bIns="0" rIns="0">
            <a:spAutoFit/>
          </a:bodyPr>
          <a:lstStyle/>
          <a:p>
            <a:pPr algn="ctr">
              <a:lnSpc>
                <a:spcPts val="4320"/>
              </a:lnSpc>
            </a:pPr>
            <a:r>
              <a:rPr lang="en-US" sz="3600">
                <a:solidFill>
                  <a:srgbClr val="6B3F9E"/>
                </a:solidFill>
                <a:latin typeface="Lilita One Bold"/>
              </a:rPr>
              <a:t>Tech stack</a:t>
            </a:r>
          </a:p>
        </p:txBody>
      </p:sp>
      <p:sp>
        <p:nvSpPr>
          <p:cNvPr name="TextBox 19" id="19"/>
          <p:cNvSpPr txBox="true"/>
          <p:nvPr/>
        </p:nvSpPr>
        <p:spPr>
          <a:xfrm rot="0">
            <a:off x="16325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01</a:t>
            </a:r>
          </a:p>
        </p:txBody>
      </p:sp>
      <p:sp>
        <p:nvSpPr>
          <p:cNvPr name="TextBox 20" id="20"/>
          <p:cNvSpPr txBox="true"/>
          <p:nvPr/>
        </p:nvSpPr>
        <p:spPr>
          <a:xfrm rot="0">
            <a:off x="2870825" y="31896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NLTK</a:t>
            </a:r>
          </a:p>
        </p:txBody>
      </p:sp>
      <p:sp>
        <p:nvSpPr>
          <p:cNvPr name="TextBox 21" id="21"/>
          <p:cNvSpPr txBox="true"/>
          <p:nvPr/>
        </p:nvSpPr>
        <p:spPr>
          <a:xfrm rot="0">
            <a:off x="2126325" y="3858900"/>
            <a:ext cx="34897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One of the natural language processing libraries.</a:t>
            </a:r>
          </a:p>
        </p:txBody>
      </p:sp>
      <p:sp>
        <p:nvSpPr>
          <p:cNvPr name="TextBox 22" id="22"/>
          <p:cNvSpPr txBox="true"/>
          <p:nvPr/>
        </p:nvSpPr>
        <p:spPr>
          <a:xfrm rot="0">
            <a:off x="70922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02</a:t>
            </a:r>
          </a:p>
        </p:txBody>
      </p:sp>
      <p:sp>
        <p:nvSpPr>
          <p:cNvPr name="TextBox 23" id="23"/>
          <p:cNvSpPr txBox="true"/>
          <p:nvPr/>
        </p:nvSpPr>
        <p:spPr>
          <a:xfrm rot="0">
            <a:off x="8083651" y="3189650"/>
            <a:ext cx="34897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ML framework</a:t>
            </a:r>
          </a:p>
        </p:txBody>
      </p:sp>
      <p:sp>
        <p:nvSpPr>
          <p:cNvPr name="TextBox 24" id="24"/>
          <p:cNvSpPr txBox="true"/>
          <p:nvPr/>
        </p:nvSpPr>
        <p:spPr>
          <a:xfrm rot="0">
            <a:off x="7297351" y="3913626"/>
            <a:ext cx="3693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To let machines learn over mistakes and errors</a:t>
            </a:r>
          </a:p>
        </p:txBody>
      </p:sp>
      <p:sp>
        <p:nvSpPr>
          <p:cNvPr name="TextBox 25" id="25"/>
          <p:cNvSpPr txBox="true"/>
          <p:nvPr/>
        </p:nvSpPr>
        <p:spPr>
          <a:xfrm rot="0">
            <a:off x="12551925" y="31802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03</a:t>
            </a:r>
          </a:p>
        </p:txBody>
      </p:sp>
      <p:sp>
        <p:nvSpPr>
          <p:cNvPr name="TextBox 26" id="26"/>
          <p:cNvSpPr txBox="true"/>
          <p:nvPr/>
        </p:nvSpPr>
        <p:spPr>
          <a:xfrm rot="0">
            <a:off x="13790225" y="31896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Pandas</a:t>
            </a:r>
          </a:p>
        </p:txBody>
      </p:sp>
      <p:sp>
        <p:nvSpPr>
          <p:cNvPr name="TextBox 27" id="27"/>
          <p:cNvSpPr txBox="true"/>
          <p:nvPr/>
        </p:nvSpPr>
        <p:spPr>
          <a:xfrm rot="0">
            <a:off x="12857125" y="3887750"/>
            <a:ext cx="3798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Data analysis library used for data analysis</a:t>
            </a:r>
          </a:p>
        </p:txBody>
      </p:sp>
      <p:sp>
        <p:nvSpPr>
          <p:cNvPr name="TextBox 28" id="28"/>
          <p:cNvSpPr txBox="true"/>
          <p:nvPr/>
        </p:nvSpPr>
        <p:spPr>
          <a:xfrm rot="0">
            <a:off x="1632525"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04</a:t>
            </a:r>
          </a:p>
        </p:txBody>
      </p:sp>
      <p:sp>
        <p:nvSpPr>
          <p:cNvPr name="TextBox 29" id="29"/>
          <p:cNvSpPr txBox="true"/>
          <p:nvPr/>
        </p:nvSpPr>
        <p:spPr>
          <a:xfrm rot="0">
            <a:off x="2870825"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Data Vis.</a:t>
            </a:r>
          </a:p>
        </p:txBody>
      </p:sp>
      <p:sp>
        <p:nvSpPr>
          <p:cNvPr name="TextBox 30" id="30"/>
          <p:cNvSpPr txBox="true"/>
          <p:nvPr/>
        </p:nvSpPr>
        <p:spPr>
          <a:xfrm rot="0">
            <a:off x="1774125" y="7033500"/>
            <a:ext cx="4194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Matplotlib and seaborn libraries are used for data visualisation.</a:t>
            </a:r>
          </a:p>
        </p:txBody>
      </p:sp>
      <p:sp>
        <p:nvSpPr>
          <p:cNvPr name="TextBox 31" id="31"/>
          <p:cNvSpPr txBox="true"/>
          <p:nvPr/>
        </p:nvSpPr>
        <p:spPr>
          <a:xfrm rot="0">
            <a:off x="7092201"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05</a:t>
            </a:r>
          </a:p>
        </p:txBody>
      </p:sp>
      <p:sp>
        <p:nvSpPr>
          <p:cNvPr name="TextBox 32" id="32"/>
          <p:cNvSpPr txBox="true"/>
          <p:nvPr/>
        </p:nvSpPr>
        <p:spPr>
          <a:xfrm rot="0">
            <a:off x="8330501"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Numpy</a:t>
            </a:r>
          </a:p>
        </p:txBody>
      </p:sp>
      <p:sp>
        <p:nvSpPr>
          <p:cNvPr name="TextBox 33" id="33"/>
          <p:cNvSpPr txBox="true"/>
          <p:nvPr/>
        </p:nvSpPr>
        <p:spPr>
          <a:xfrm rot="0">
            <a:off x="7097599" y="7033500"/>
            <a:ext cx="41941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Python library for manipulating arrays and numeral operations</a:t>
            </a:r>
          </a:p>
        </p:txBody>
      </p:sp>
      <p:sp>
        <p:nvSpPr>
          <p:cNvPr name="TextBox 34" id="34"/>
          <p:cNvSpPr txBox="true"/>
          <p:nvPr/>
        </p:nvSpPr>
        <p:spPr>
          <a:xfrm rot="0">
            <a:off x="12551925" y="6216575"/>
            <a:ext cx="1055550" cy="534000"/>
          </a:xfrm>
          <a:prstGeom prst="rect">
            <a:avLst/>
          </a:prstGeom>
        </p:spPr>
        <p:txBody>
          <a:bodyPr anchor="t" rtlCol="false" tIns="0" lIns="0" bIns="0" rIns="0">
            <a:spAutoFit/>
          </a:bodyPr>
          <a:lstStyle/>
          <a:p>
            <a:pPr algn="ctr">
              <a:lnSpc>
                <a:spcPts val="6240"/>
              </a:lnSpc>
            </a:pPr>
            <a:r>
              <a:rPr lang="en-US" sz="5200">
                <a:solidFill>
                  <a:srgbClr val="6B3F9E"/>
                </a:solidFill>
                <a:latin typeface="Lilita One Bold"/>
              </a:rPr>
              <a:t>06</a:t>
            </a:r>
          </a:p>
        </p:txBody>
      </p:sp>
      <p:sp>
        <p:nvSpPr>
          <p:cNvPr name="TextBox 35" id="35"/>
          <p:cNvSpPr txBox="true"/>
          <p:nvPr/>
        </p:nvSpPr>
        <p:spPr>
          <a:xfrm rot="0">
            <a:off x="13790225" y="6225926"/>
            <a:ext cx="2865150" cy="363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GoogleColab</a:t>
            </a:r>
          </a:p>
        </p:txBody>
      </p:sp>
      <p:sp>
        <p:nvSpPr>
          <p:cNvPr name="TextBox 36" id="36"/>
          <p:cNvSpPr txBox="true"/>
          <p:nvPr/>
        </p:nvSpPr>
        <p:spPr>
          <a:xfrm rot="0">
            <a:off x="12725725" y="6924050"/>
            <a:ext cx="3929550" cy="11502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Google colab platform is used to store, read and perform operations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8029640" y="2366900"/>
            <a:ext cx="10258360" cy="7920100"/>
          </a:xfrm>
          <a:custGeom>
            <a:avLst/>
            <a:gdLst/>
            <a:ahLst/>
            <a:cxnLst/>
            <a:rect r="r" b="b" t="t" l="l"/>
            <a:pathLst>
              <a:path h="7920100" w="10258360">
                <a:moveTo>
                  <a:pt x="0" y="0"/>
                </a:moveTo>
                <a:lnTo>
                  <a:pt x="10258360" y="0"/>
                </a:lnTo>
                <a:lnTo>
                  <a:pt x="10258360" y="7920100"/>
                </a:lnTo>
                <a:lnTo>
                  <a:pt x="0" y="792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9431125" y="5438350"/>
            <a:ext cx="7338750" cy="9486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End users &amp;</a:t>
            </a:r>
          </a:p>
          <a:p>
            <a:pPr algn="l">
              <a:lnSpc>
                <a:spcPts val="23039"/>
              </a:lnSpc>
            </a:pPr>
            <a:r>
              <a:rPr lang="en-US" sz="19200">
                <a:solidFill>
                  <a:srgbClr val="6B3F9E"/>
                </a:solidFill>
                <a:latin typeface="Lilita One Bold"/>
              </a:rPr>
              <a:t>Target Audience</a:t>
            </a:r>
          </a:p>
        </p:txBody>
      </p:sp>
      <p:sp>
        <p:nvSpPr>
          <p:cNvPr name="TextBox 4" id="4"/>
          <p:cNvSpPr txBox="true"/>
          <p:nvPr/>
        </p:nvSpPr>
        <p:spPr>
          <a:xfrm rot="0">
            <a:off x="9419125" y="6952250"/>
            <a:ext cx="7362750" cy="564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Now, since our project is greatttt, everybody would need it. But we’re specific to certain audiences only.</a:t>
            </a:r>
          </a:p>
        </p:txBody>
      </p:sp>
      <p:sp>
        <p:nvSpPr>
          <p:cNvPr name="TextBox 5" id="5"/>
          <p:cNvSpPr txBox="true"/>
          <p:nvPr/>
        </p:nvSpPr>
        <p:spPr>
          <a:xfrm rot="0">
            <a:off x="9431101" y="2802250"/>
            <a:ext cx="7338750" cy="17502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03</a:t>
            </a:r>
          </a:p>
        </p:txBody>
      </p:sp>
      <p:grpSp>
        <p:nvGrpSpPr>
          <p:cNvPr name="Group 6" id="6"/>
          <p:cNvGrpSpPr/>
          <p:nvPr/>
        </p:nvGrpSpPr>
        <p:grpSpPr>
          <a:xfrm rot="-521016">
            <a:off x="3346494" y="2534070"/>
            <a:ext cx="3340472" cy="4920106"/>
            <a:chOff x="0" y="0"/>
            <a:chExt cx="4453963" cy="6560141"/>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8" id="8"/>
          <p:cNvGrpSpPr/>
          <p:nvPr/>
        </p:nvGrpSpPr>
        <p:grpSpPr>
          <a:xfrm rot="341704">
            <a:off x="3670460" y="2534028"/>
            <a:ext cx="3340478" cy="4920114"/>
            <a:chOff x="0" y="0"/>
            <a:chExt cx="4453971" cy="6560152"/>
          </a:xfrm>
        </p:grpSpPr>
        <p:sp>
          <p:nvSpPr>
            <p:cNvPr name="Freeform 9" id="9"/>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10" id="10"/>
          <p:cNvSpPr/>
          <p:nvPr/>
        </p:nvSpPr>
        <p:spPr>
          <a:xfrm flipH="false" flipV="false" rot="0">
            <a:off x="3528210" y="2305943"/>
            <a:ext cx="4059260" cy="5376342"/>
          </a:xfrm>
          <a:custGeom>
            <a:avLst/>
            <a:gdLst/>
            <a:ahLst/>
            <a:cxnLst/>
            <a:rect r="r" b="b" t="t" l="l"/>
            <a:pathLst>
              <a:path h="5376342" w="4059260">
                <a:moveTo>
                  <a:pt x="0" y="0"/>
                </a:moveTo>
                <a:lnTo>
                  <a:pt x="4059260" y="0"/>
                </a:lnTo>
                <a:lnTo>
                  <a:pt x="4059260" y="5376342"/>
                </a:lnTo>
                <a:lnTo>
                  <a:pt x="0" y="537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10800000">
            <a:off x="11590350" y="-12500"/>
            <a:ext cx="6697664" cy="2950456"/>
            <a:chOff x="0" y="0"/>
            <a:chExt cx="8930219" cy="3933941"/>
          </a:xfrm>
        </p:grpSpPr>
        <p:sp>
          <p:nvSpPr>
            <p:cNvPr name="Freeform 3" id="3"/>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grpSp>
        <p:nvGrpSpPr>
          <p:cNvPr name="Group 4" id="4"/>
          <p:cNvGrpSpPr/>
          <p:nvPr/>
        </p:nvGrpSpPr>
        <p:grpSpPr>
          <a:xfrm rot="0">
            <a:off x="0" y="7336526"/>
            <a:ext cx="6697664" cy="2950456"/>
            <a:chOff x="0" y="0"/>
            <a:chExt cx="8930219" cy="3933941"/>
          </a:xfrm>
        </p:grpSpPr>
        <p:sp>
          <p:nvSpPr>
            <p:cNvPr name="Freeform 5" id="5"/>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sp>
        <p:nvSpPr>
          <p:cNvPr name="TextBox 6" id="6"/>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End Users</a:t>
            </a:r>
          </a:p>
        </p:txBody>
      </p:sp>
      <p:sp>
        <p:nvSpPr>
          <p:cNvPr name="TextBox 7" id="7"/>
          <p:cNvSpPr txBox="true"/>
          <p:nvPr/>
        </p:nvSpPr>
        <p:spPr>
          <a:xfrm rot="0">
            <a:off x="4114925" y="3466250"/>
            <a:ext cx="5236950" cy="20142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Require customer sentiment to make strategic decisions related to product development.</a:t>
            </a:r>
          </a:p>
        </p:txBody>
      </p:sp>
      <p:sp>
        <p:nvSpPr>
          <p:cNvPr name="TextBox 8" id="8"/>
          <p:cNvSpPr txBox="true"/>
          <p:nvPr/>
        </p:nvSpPr>
        <p:spPr>
          <a:xfrm rot="0">
            <a:off x="4114901" y="2715575"/>
            <a:ext cx="4638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Business Executives</a:t>
            </a:r>
          </a:p>
        </p:txBody>
      </p:sp>
      <p:sp>
        <p:nvSpPr>
          <p:cNvPr name="TextBox 9" id="9"/>
          <p:cNvSpPr txBox="true"/>
          <p:nvPr/>
        </p:nvSpPr>
        <p:spPr>
          <a:xfrm rot="0">
            <a:off x="11487479" y="3609100"/>
            <a:ext cx="54901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Leverage Sentiment Analysis insights to gauge customer satisfaction</a:t>
            </a:r>
          </a:p>
        </p:txBody>
      </p:sp>
      <p:sp>
        <p:nvSpPr>
          <p:cNvPr name="TextBox 10" id="10"/>
          <p:cNvSpPr txBox="true"/>
          <p:nvPr/>
        </p:nvSpPr>
        <p:spPr>
          <a:xfrm rot="0">
            <a:off x="11279881" y="2715575"/>
            <a:ext cx="59053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Marketing Professionals</a:t>
            </a:r>
          </a:p>
        </p:txBody>
      </p:sp>
      <p:sp>
        <p:nvSpPr>
          <p:cNvPr name="TextBox 11" id="11"/>
          <p:cNvSpPr txBox="true"/>
          <p:nvPr/>
        </p:nvSpPr>
        <p:spPr>
          <a:xfrm rot="0">
            <a:off x="7697325" y="7180050"/>
            <a:ext cx="69697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Utilize sentiment analysis results to monitor customer feedback and address complaints thereby enhancing customer satisfaction</a:t>
            </a:r>
          </a:p>
        </p:txBody>
      </p:sp>
      <p:sp>
        <p:nvSpPr>
          <p:cNvPr name="TextBox 12" id="12"/>
          <p:cNvSpPr txBox="true"/>
          <p:nvPr/>
        </p:nvSpPr>
        <p:spPr>
          <a:xfrm rot="0">
            <a:off x="7697325" y="6046375"/>
            <a:ext cx="5490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Customer Experience (CX) team</a:t>
            </a:r>
          </a:p>
        </p:txBody>
      </p:sp>
      <p:sp>
        <p:nvSpPr>
          <p:cNvPr name="Freeform 13" id="13"/>
          <p:cNvSpPr/>
          <p:nvPr/>
        </p:nvSpPr>
        <p:spPr>
          <a:xfrm flipH="false" flipV="false" rot="0">
            <a:off x="2278452" y="33066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443402" y="2842502"/>
            <a:ext cx="1450888" cy="2354188"/>
          </a:xfrm>
          <a:custGeom>
            <a:avLst/>
            <a:gdLst/>
            <a:ahLst/>
            <a:cxnLst/>
            <a:rect r="r" b="b" t="t" l="l"/>
            <a:pathLst>
              <a:path h="2354188" w="1450888">
                <a:moveTo>
                  <a:pt x="0" y="0"/>
                </a:moveTo>
                <a:lnTo>
                  <a:pt x="1450888" y="0"/>
                </a:lnTo>
                <a:lnTo>
                  <a:pt x="1450888" y="2354188"/>
                </a:lnTo>
                <a:lnTo>
                  <a:pt x="0" y="2354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823952" y="60857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10800000">
            <a:off x="11590350" y="-12500"/>
            <a:ext cx="6697664" cy="2950456"/>
            <a:chOff x="0" y="0"/>
            <a:chExt cx="8930219" cy="3933941"/>
          </a:xfrm>
        </p:grpSpPr>
        <p:sp>
          <p:nvSpPr>
            <p:cNvPr name="Freeform 3" id="3"/>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grpSp>
        <p:nvGrpSpPr>
          <p:cNvPr name="Group 4" id="4"/>
          <p:cNvGrpSpPr/>
          <p:nvPr/>
        </p:nvGrpSpPr>
        <p:grpSpPr>
          <a:xfrm rot="0">
            <a:off x="0" y="7336526"/>
            <a:ext cx="6697664" cy="2950456"/>
            <a:chOff x="0" y="0"/>
            <a:chExt cx="8930219" cy="3933941"/>
          </a:xfrm>
        </p:grpSpPr>
        <p:sp>
          <p:nvSpPr>
            <p:cNvPr name="Freeform 5" id="5"/>
            <p:cNvSpPr/>
            <p:nvPr/>
          </p:nvSpPr>
          <p:spPr>
            <a:xfrm flipH="false" flipV="false" rot="0">
              <a:off x="0" y="0"/>
              <a:ext cx="8930259" cy="3933571"/>
            </a:xfrm>
            <a:custGeom>
              <a:avLst/>
              <a:gdLst/>
              <a:ahLst/>
              <a:cxnLst/>
              <a:rect r="r" b="b" t="t" l="l"/>
              <a:pathLst>
                <a:path h="3933571" w="8930259">
                  <a:moveTo>
                    <a:pt x="916051" y="0"/>
                  </a:moveTo>
                  <a:cubicBezTo>
                    <a:pt x="648843" y="0"/>
                    <a:pt x="357124" y="79502"/>
                    <a:pt x="0" y="225806"/>
                  </a:cubicBezTo>
                  <a:lnTo>
                    <a:pt x="0" y="3933571"/>
                  </a:lnTo>
                  <a:lnTo>
                    <a:pt x="8930259" y="3933571"/>
                  </a:lnTo>
                  <a:cubicBezTo>
                    <a:pt x="8596503" y="2623820"/>
                    <a:pt x="7599680" y="2072767"/>
                    <a:pt x="6215507" y="2072767"/>
                  </a:cubicBezTo>
                  <a:cubicBezTo>
                    <a:pt x="5850128" y="2072767"/>
                    <a:pt x="5457698" y="2111121"/>
                    <a:pt x="5043551" y="2184146"/>
                  </a:cubicBezTo>
                  <a:cubicBezTo>
                    <a:pt x="4744466" y="2236724"/>
                    <a:pt x="4510151" y="2267966"/>
                    <a:pt x="4310507" y="2267966"/>
                  </a:cubicBezTo>
                  <a:cubicBezTo>
                    <a:pt x="3662426" y="2267966"/>
                    <a:pt x="3379597" y="1937639"/>
                    <a:pt x="2442210" y="931926"/>
                  </a:cubicBezTo>
                  <a:cubicBezTo>
                    <a:pt x="1838452" y="283845"/>
                    <a:pt x="1421511" y="0"/>
                    <a:pt x="916051" y="0"/>
                  </a:cubicBezTo>
                  <a:close/>
                </a:path>
              </a:pathLst>
            </a:custGeom>
            <a:solidFill>
              <a:srgbClr val="FFB566"/>
            </a:solidFill>
          </p:spPr>
        </p:sp>
      </p:grpSp>
      <p:sp>
        <p:nvSpPr>
          <p:cNvPr name="TextBox 6" id="6"/>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End Users</a:t>
            </a:r>
          </a:p>
        </p:txBody>
      </p:sp>
      <p:sp>
        <p:nvSpPr>
          <p:cNvPr name="TextBox 7" id="7"/>
          <p:cNvSpPr txBox="true"/>
          <p:nvPr/>
        </p:nvSpPr>
        <p:spPr>
          <a:xfrm rot="0">
            <a:off x="4114925" y="3466250"/>
            <a:ext cx="5236950" cy="2181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Developing and implementing sentiment analysis models, conducting exploratory data analysis</a:t>
            </a:r>
          </a:p>
        </p:txBody>
      </p:sp>
      <p:sp>
        <p:nvSpPr>
          <p:cNvPr name="TextBox 8" id="8"/>
          <p:cNvSpPr txBox="true"/>
          <p:nvPr/>
        </p:nvSpPr>
        <p:spPr>
          <a:xfrm rot="0">
            <a:off x="4114901" y="2715575"/>
            <a:ext cx="46381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Data Analyst and Data Scientists</a:t>
            </a:r>
          </a:p>
        </p:txBody>
      </p:sp>
      <p:sp>
        <p:nvSpPr>
          <p:cNvPr name="TextBox 9" id="9"/>
          <p:cNvSpPr txBox="true"/>
          <p:nvPr/>
        </p:nvSpPr>
        <p:spPr>
          <a:xfrm rot="0">
            <a:off x="11487479" y="3609100"/>
            <a:ext cx="54901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To track market trends, competitor analysis, and consumer preferences.</a:t>
            </a:r>
          </a:p>
        </p:txBody>
      </p:sp>
      <p:sp>
        <p:nvSpPr>
          <p:cNvPr name="TextBox 10" id="10"/>
          <p:cNvSpPr txBox="true"/>
          <p:nvPr/>
        </p:nvSpPr>
        <p:spPr>
          <a:xfrm rot="0">
            <a:off x="11279881" y="2715575"/>
            <a:ext cx="59053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Market Researchers</a:t>
            </a:r>
          </a:p>
        </p:txBody>
      </p:sp>
      <p:sp>
        <p:nvSpPr>
          <p:cNvPr name="TextBox 11" id="11"/>
          <p:cNvSpPr txBox="true"/>
          <p:nvPr/>
        </p:nvSpPr>
        <p:spPr>
          <a:xfrm rot="0">
            <a:off x="7697325" y="7180050"/>
            <a:ext cx="6969750" cy="1631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Understanding the customer sentiment to assess the company’s performance, market sentiment and potential growth opportunities.</a:t>
            </a:r>
          </a:p>
        </p:txBody>
      </p:sp>
      <p:sp>
        <p:nvSpPr>
          <p:cNvPr name="TextBox 12" id="12"/>
          <p:cNvSpPr txBox="true"/>
          <p:nvPr/>
        </p:nvSpPr>
        <p:spPr>
          <a:xfrm rot="0">
            <a:off x="7697325" y="6046375"/>
            <a:ext cx="7188750" cy="577350"/>
          </a:xfrm>
          <a:prstGeom prst="rect">
            <a:avLst/>
          </a:prstGeom>
        </p:spPr>
        <p:txBody>
          <a:bodyPr anchor="t" rtlCol="false" tIns="0" lIns="0" bIns="0" rIns="0">
            <a:spAutoFit/>
          </a:bodyPr>
          <a:lstStyle/>
          <a:p>
            <a:pPr algn="l">
              <a:lnSpc>
                <a:spcPts val="4560"/>
              </a:lnSpc>
            </a:pPr>
            <a:r>
              <a:rPr lang="en-US" sz="3800">
                <a:solidFill>
                  <a:srgbClr val="6B3F9E"/>
                </a:solidFill>
                <a:latin typeface="Lilita One Bold"/>
              </a:rPr>
              <a:t>Investors and Stakeholders</a:t>
            </a:r>
          </a:p>
        </p:txBody>
      </p:sp>
      <p:sp>
        <p:nvSpPr>
          <p:cNvPr name="Freeform 13" id="13"/>
          <p:cNvSpPr/>
          <p:nvPr/>
        </p:nvSpPr>
        <p:spPr>
          <a:xfrm flipH="false" flipV="false" rot="0">
            <a:off x="2278452" y="33066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443402" y="2842502"/>
            <a:ext cx="1450888" cy="2354188"/>
          </a:xfrm>
          <a:custGeom>
            <a:avLst/>
            <a:gdLst/>
            <a:ahLst/>
            <a:cxnLst/>
            <a:rect r="r" b="b" t="t" l="l"/>
            <a:pathLst>
              <a:path h="2354188" w="1450888">
                <a:moveTo>
                  <a:pt x="0" y="0"/>
                </a:moveTo>
                <a:lnTo>
                  <a:pt x="1450888" y="0"/>
                </a:lnTo>
                <a:lnTo>
                  <a:pt x="1450888" y="2354188"/>
                </a:lnTo>
                <a:lnTo>
                  <a:pt x="0" y="2354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823952" y="6085714"/>
            <a:ext cx="1450888" cy="1890078"/>
          </a:xfrm>
          <a:custGeom>
            <a:avLst/>
            <a:gdLst/>
            <a:ahLst/>
            <a:cxnLst/>
            <a:rect r="r" b="b" t="t" l="l"/>
            <a:pathLst>
              <a:path h="1890078" w="1450888">
                <a:moveTo>
                  <a:pt x="0" y="0"/>
                </a:moveTo>
                <a:lnTo>
                  <a:pt x="1450888" y="0"/>
                </a:lnTo>
                <a:lnTo>
                  <a:pt x="1450888" y="1890078"/>
                </a:lnTo>
                <a:lnTo>
                  <a:pt x="0" y="189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32" y="6077596"/>
            <a:ext cx="7724332" cy="4212378"/>
          </a:xfrm>
          <a:custGeom>
            <a:avLst/>
            <a:gdLst/>
            <a:ahLst/>
            <a:cxnLst/>
            <a:rect r="r" b="b" t="t" l="l"/>
            <a:pathLst>
              <a:path h="4212378" w="7724332">
                <a:moveTo>
                  <a:pt x="0" y="0"/>
                </a:moveTo>
                <a:lnTo>
                  <a:pt x="7724332" y="0"/>
                </a:lnTo>
                <a:lnTo>
                  <a:pt x="7724332" y="4212378"/>
                </a:lnTo>
                <a:lnTo>
                  <a:pt x="0" y="4212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059446"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17875" y="6525800"/>
            <a:ext cx="6988350" cy="564075"/>
          </a:xfrm>
          <a:prstGeom prst="rect">
            <a:avLst/>
          </a:prstGeom>
        </p:spPr>
        <p:txBody>
          <a:bodyPr anchor="t" rtlCol="false" tIns="0" lIns="0" bIns="0" rIns="0">
            <a:spAutoFit/>
          </a:bodyPr>
          <a:lstStyle/>
          <a:p>
            <a:pPr algn="r">
              <a:lnSpc>
                <a:spcPts val="3840"/>
              </a:lnSpc>
            </a:pPr>
            <a:r>
              <a:rPr lang="en-US" sz="3200">
                <a:solidFill>
                  <a:srgbClr val="6B3F9E"/>
                </a:solidFill>
                <a:latin typeface="Lato"/>
              </a:rPr>
              <a:t>This is how we solve the problem</a:t>
            </a:r>
          </a:p>
        </p:txBody>
      </p:sp>
      <p:sp>
        <p:nvSpPr>
          <p:cNvPr name="TextBox 5" id="5"/>
          <p:cNvSpPr txBox="true"/>
          <p:nvPr/>
        </p:nvSpPr>
        <p:spPr>
          <a:xfrm rot="0">
            <a:off x="1393575" y="5403800"/>
            <a:ext cx="7112550" cy="9486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Our Solution</a:t>
            </a:r>
          </a:p>
        </p:txBody>
      </p:sp>
      <p:sp>
        <p:nvSpPr>
          <p:cNvPr name="TextBox 6" id="6"/>
          <p:cNvSpPr txBox="true"/>
          <p:nvPr/>
        </p:nvSpPr>
        <p:spPr>
          <a:xfrm rot="0">
            <a:off x="1517875" y="3187576"/>
            <a:ext cx="6988350" cy="17502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04</a:t>
            </a:r>
          </a:p>
        </p:txBody>
      </p:sp>
      <p:grpSp>
        <p:nvGrpSpPr>
          <p:cNvPr name="Group 7" id="7"/>
          <p:cNvGrpSpPr/>
          <p:nvPr/>
        </p:nvGrpSpPr>
        <p:grpSpPr>
          <a:xfrm rot="-521016">
            <a:off x="11303894" y="3027520"/>
            <a:ext cx="3340472" cy="4920106"/>
            <a:chOff x="0" y="0"/>
            <a:chExt cx="4453963" cy="6560141"/>
          </a:xfrm>
        </p:grpSpPr>
        <p:sp>
          <p:nvSpPr>
            <p:cNvPr name="Freeform 8" id="8"/>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9" id="9"/>
          <p:cNvGrpSpPr/>
          <p:nvPr/>
        </p:nvGrpSpPr>
        <p:grpSpPr>
          <a:xfrm rot="341704">
            <a:off x="11303910" y="2856354"/>
            <a:ext cx="3340478" cy="4920114"/>
            <a:chOff x="0" y="0"/>
            <a:chExt cx="4453971" cy="6560152"/>
          </a:xfrm>
        </p:grpSpPr>
        <p:sp>
          <p:nvSpPr>
            <p:cNvPr name="Freeform 10" id="1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11" id="11"/>
          <p:cNvSpPr/>
          <p:nvPr/>
        </p:nvSpPr>
        <p:spPr>
          <a:xfrm flipH="false" flipV="false" rot="0">
            <a:off x="10974863" y="2265808"/>
            <a:ext cx="4208306" cy="5461841"/>
          </a:xfrm>
          <a:custGeom>
            <a:avLst/>
            <a:gdLst/>
            <a:ahLst/>
            <a:cxnLst/>
            <a:rect r="r" b="b" t="t" l="l"/>
            <a:pathLst>
              <a:path h="5461841" w="4208306">
                <a:moveTo>
                  <a:pt x="0" y="0"/>
                </a:moveTo>
                <a:lnTo>
                  <a:pt x="4208306" y="0"/>
                </a:lnTo>
                <a:lnTo>
                  <a:pt x="4208306" y="5461842"/>
                </a:lnTo>
                <a:lnTo>
                  <a:pt x="0" y="54618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2864344" y="347094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7" id="7"/>
          <p:cNvGrpSpPr/>
          <p:nvPr/>
        </p:nvGrpSpPr>
        <p:grpSpPr>
          <a:xfrm rot="0">
            <a:off x="3281400" y="2135006"/>
            <a:ext cx="11725200" cy="7411800"/>
            <a:chOff x="0" y="0"/>
            <a:chExt cx="15633600" cy="9882400"/>
          </a:xfrm>
        </p:grpSpPr>
        <p:sp>
          <p:nvSpPr>
            <p:cNvPr name="Freeform 8" id="8"/>
            <p:cNvSpPr/>
            <p:nvPr/>
          </p:nvSpPr>
          <p:spPr>
            <a:xfrm flipH="false" flipV="false" rot="0">
              <a:off x="0" y="0"/>
              <a:ext cx="15633700" cy="9882505"/>
            </a:xfrm>
            <a:custGeom>
              <a:avLst/>
              <a:gdLst/>
              <a:ahLst/>
              <a:cxnLst/>
              <a:rect r="r" b="b" t="t" l="l"/>
              <a:pathLst>
                <a:path h="9882505" w="15633700">
                  <a:moveTo>
                    <a:pt x="0" y="530352"/>
                  </a:moveTo>
                  <a:cubicBezTo>
                    <a:pt x="0" y="237363"/>
                    <a:pt x="237363" y="0"/>
                    <a:pt x="530352" y="0"/>
                  </a:cubicBezTo>
                  <a:lnTo>
                    <a:pt x="15103348" y="0"/>
                  </a:lnTo>
                  <a:cubicBezTo>
                    <a:pt x="15396211" y="0"/>
                    <a:pt x="15633700" y="237363"/>
                    <a:pt x="15633700" y="530352"/>
                  </a:cubicBezTo>
                  <a:lnTo>
                    <a:pt x="15633700" y="9352153"/>
                  </a:lnTo>
                  <a:cubicBezTo>
                    <a:pt x="15633700" y="9645015"/>
                    <a:pt x="15396336" y="9882505"/>
                    <a:pt x="15103348" y="9882505"/>
                  </a:cubicBezTo>
                  <a:lnTo>
                    <a:pt x="530352" y="9882505"/>
                  </a:lnTo>
                  <a:cubicBezTo>
                    <a:pt x="237363" y="9882378"/>
                    <a:pt x="0" y="9645015"/>
                    <a:pt x="0" y="9352153"/>
                  </a:cubicBezTo>
                  <a:close/>
                </a:path>
              </a:pathLst>
            </a:custGeom>
            <a:solidFill>
              <a:srgbClr val="FFF5ED"/>
            </a:solidFill>
          </p:spPr>
        </p:sp>
      </p:grpSp>
      <p:sp>
        <p:nvSpPr>
          <p:cNvPr name="TextBox 9" id="9"/>
          <p:cNvSpPr txBox="true"/>
          <p:nvPr/>
        </p:nvSpPr>
        <p:spPr>
          <a:xfrm rot="0">
            <a:off x="4994325" y="2418050"/>
            <a:ext cx="8299350" cy="972075"/>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Our solution</a:t>
            </a:r>
          </a:p>
        </p:txBody>
      </p:sp>
      <p:sp>
        <p:nvSpPr>
          <p:cNvPr name="TextBox 10" id="10"/>
          <p:cNvSpPr txBox="true"/>
          <p:nvPr/>
        </p:nvSpPr>
        <p:spPr>
          <a:xfrm rot="0">
            <a:off x="4155525" y="3563450"/>
            <a:ext cx="10283550" cy="55632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Our solution involves leveraging natural language processing (NLP) techniques to perform sentiment analysis on customer reviews obtained from the AMazon review dataset. By employing Machine learning algorithms and NLP libraries, we aim to classify customer sentiments expressed in reviews as positive, slightly positive, very positive, neutral, negative, slightly negative, or very negative, providing valuable insights into customer satisfaction levels and preferences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8081196"/>
            <a:ext cx="5007170" cy="2205818"/>
            <a:chOff x="0" y="0"/>
            <a:chExt cx="6676227" cy="2941091"/>
          </a:xfrm>
        </p:grpSpPr>
        <p:sp>
          <p:nvSpPr>
            <p:cNvPr name="Freeform 3" id="3"/>
            <p:cNvSpPr/>
            <p:nvPr/>
          </p:nvSpPr>
          <p:spPr>
            <a:xfrm flipH="false" flipV="false" rot="0">
              <a:off x="0" y="0"/>
              <a:ext cx="6676263" cy="2940812"/>
            </a:xfrm>
            <a:custGeom>
              <a:avLst/>
              <a:gdLst/>
              <a:ahLst/>
              <a:cxnLst/>
              <a:rect r="r" b="b" t="t" l="l"/>
              <a:pathLst>
                <a:path h="2940812" w="6676263">
                  <a:moveTo>
                    <a:pt x="684784" y="0"/>
                  </a:moveTo>
                  <a:cubicBezTo>
                    <a:pt x="485013" y="0"/>
                    <a:pt x="267081" y="59436"/>
                    <a:pt x="0" y="168783"/>
                  </a:cubicBezTo>
                  <a:lnTo>
                    <a:pt x="0" y="2940812"/>
                  </a:lnTo>
                  <a:lnTo>
                    <a:pt x="6676263" y="2940812"/>
                  </a:lnTo>
                  <a:cubicBezTo>
                    <a:pt x="6426708" y="1961515"/>
                    <a:pt x="5681599" y="1549527"/>
                    <a:pt x="4646676" y="1549527"/>
                  </a:cubicBezTo>
                  <a:cubicBezTo>
                    <a:pt x="4373626" y="1549527"/>
                    <a:pt x="4080129" y="1578229"/>
                    <a:pt x="3770503" y="1632839"/>
                  </a:cubicBezTo>
                  <a:cubicBezTo>
                    <a:pt x="3546856" y="1672209"/>
                    <a:pt x="3371723" y="1695577"/>
                    <a:pt x="3222498" y="1695577"/>
                  </a:cubicBezTo>
                  <a:cubicBezTo>
                    <a:pt x="2737993" y="1695577"/>
                    <a:pt x="2526538" y="1448562"/>
                    <a:pt x="1825752" y="696722"/>
                  </a:cubicBezTo>
                  <a:cubicBezTo>
                    <a:pt x="1374394" y="212217"/>
                    <a:pt x="1062736" y="0"/>
                    <a:pt x="684784" y="0"/>
                  </a:cubicBezTo>
                  <a:close/>
                </a:path>
              </a:pathLst>
            </a:custGeom>
            <a:solidFill>
              <a:srgbClr val="FFB566"/>
            </a:solidFill>
          </p:spPr>
        </p:sp>
      </p:grpSp>
      <p:sp>
        <p:nvSpPr>
          <p:cNvPr name="Freeform 4" id="4"/>
          <p:cNvSpPr/>
          <p:nvPr/>
        </p:nvSpPr>
        <p:spPr>
          <a:xfrm flipH="false" flipV="false" rot="0">
            <a:off x="11723468" y="-3120"/>
            <a:ext cx="6564490" cy="5068000"/>
          </a:xfrm>
          <a:custGeom>
            <a:avLst/>
            <a:gdLst/>
            <a:ahLst/>
            <a:cxnLst/>
            <a:rect r="r" b="b" t="t" l="l"/>
            <a:pathLst>
              <a:path h="5068000" w="6564490">
                <a:moveTo>
                  <a:pt x="0" y="0"/>
                </a:moveTo>
                <a:lnTo>
                  <a:pt x="6564490" y="0"/>
                </a:lnTo>
                <a:lnTo>
                  <a:pt x="6564490" y="5068000"/>
                </a:lnTo>
                <a:lnTo>
                  <a:pt x="0" y="506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Value Proposition</a:t>
            </a:r>
          </a:p>
        </p:txBody>
      </p:sp>
      <p:sp>
        <p:nvSpPr>
          <p:cNvPr name="TextBox 6" id="6"/>
          <p:cNvSpPr txBox="true"/>
          <p:nvPr/>
        </p:nvSpPr>
        <p:spPr>
          <a:xfrm rot="0">
            <a:off x="8016975" y="3549600"/>
            <a:ext cx="4006350" cy="475275"/>
          </a:xfrm>
          <a:prstGeom prst="rect">
            <a:avLst/>
          </a:prstGeom>
        </p:spPr>
        <p:txBody>
          <a:bodyPr anchor="t" rtlCol="false" tIns="0" lIns="0" bIns="0" rIns="0">
            <a:spAutoFit/>
          </a:bodyPr>
          <a:lstStyle/>
          <a:p>
            <a:pPr algn="l">
              <a:lnSpc>
                <a:spcPts val="4079"/>
              </a:lnSpc>
            </a:pPr>
            <a:r>
              <a:rPr lang="en-US" sz="3400">
                <a:solidFill>
                  <a:srgbClr val="6B3F9E"/>
                </a:solidFill>
                <a:latin typeface="Lilita One Bold"/>
              </a:rPr>
              <a:t>Actionable Insights</a:t>
            </a:r>
          </a:p>
        </p:txBody>
      </p:sp>
      <p:sp>
        <p:nvSpPr>
          <p:cNvPr name="TextBox 7" id="7"/>
          <p:cNvSpPr txBox="true"/>
          <p:nvPr/>
        </p:nvSpPr>
        <p:spPr>
          <a:xfrm rot="0">
            <a:off x="7636875" y="7890450"/>
            <a:ext cx="47665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Optimised Product Development</a:t>
            </a:r>
          </a:p>
        </p:txBody>
      </p:sp>
      <p:sp>
        <p:nvSpPr>
          <p:cNvPr name="TextBox 8" id="8"/>
          <p:cNvSpPr txBox="true"/>
          <p:nvPr/>
        </p:nvSpPr>
        <p:spPr>
          <a:xfrm rot="0">
            <a:off x="12205425" y="354960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Enhanced Customer Satisfaction</a:t>
            </a:r>
          </a:p>
        </p:txBody>
      </p:sp>
      <p:sp>
        <p:nvSpPr>
          <p:cNvPr name="TextBox 9" id="9"/>
          <p:cNvSpPr txBox="true"/>
          <p:nvPr/>
        </p:nvSpPr>
        <p:spPr>
          <a:xfrm rot="0">
            <a:off x="1220542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Cost savings &amp; Efficiency</a:t>
            </a:r>
          </a:p>
        </p:txBody>
      </p:sp>
      <p:sp>
        <p:nvSpPr>
          <p:cNvPr name="TextBox 10" id="10"/>
          <p:cNvSpPr txBox="true"/>
          <p:nvPr/>
        </p:nvSpPr>
        <p:spPr>
          <a:xfrm rot="0">
            <a:off x="801697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Competitive Advantage</a:t>
            </a:r>
          </a:p>
        </p:txBody>
      </p:sp>
      <p:sp>
        <p:nvSpPr>
          <p:cNvPr name="TextBox 11" id="11"/>
          <p:cNvSpPr txBox="true"/>
          <p:nvPr/>
        </p:nvSpPr>
        <p:spPr>
          <a:xfrm rot="0">
            <a:off x="12524175" y="789045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Brand Reputation Management</a:t>
            </a:r>
          </a:p>
        </p:txBody>
      </p:sp>
      <p:sp>
        <p:nvSpPr>
          <p:cNvPr name="Freeform 12" id="12"/>
          <p:cNvSpPr/>
          <p:nvPr/>
        </p:nvSpPr>
        <p:spPr>
          <a:xfrm flipH="false" flipV="false" rot="0">
            <a:off x="896000" y="2624900"/>
            <a:ext cx="5586298" cy="5586298"/>
          </a:xfrm>
          <a:custGeom>
            <a:avLst/>
            <a:gdLst/>
            <a:ahLst/>
            <a:cxnLst/>
            <a:rect r="r" b="b" t="t" l="l"/>
            <a:pathLst>
              <a:path h="5586298" w="5586298">
                <a:moveTo>
                  <a:pt x="0" y="0"/>
                </a:moveTo>
                <a:lnTo>
                  <a:pt x="5586298" y="0"/>
                </a:lnTo>
                <a:lnTo>
                  <a:pt x="5586298" y="5586298"/>
                </a:lnTo>
                <a:lnTo>
                  <a:pt x="0" y="5586298"/>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5478246" y="3301350"/>
            <a:ext cx="12809688" cy="6985732"/>
          </a:xfrm>
          <a:custGeom>
            <a:avLst/>
            <a:gdLst/>
            <a:ahLst/>
            <a:cxnLst/>
            <a:rect r="r" b="b" t="t" l="l"/>
            <a:pathLst>
              <a:path h="6985732" w="12809688">
                <a:moveTo>
                  <a:pt x="0" y="0"/>
                </a:moveTo>
                <a:lnTo>
                  <a:pt x="12809688" y="0"/>
                </a:lnTo>
                <a:lnTo>
                  <a:pt x="12809688" y="6985732"/>
                </a:lnTo>
                <a:lnTo>
                  <a:pt x="0" y="6985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994475" y="4150425"/>
            <a:ext cx="8367750" cy="3438750"/>
          </a:xfrm>
          <a:prstGeom prst="rect">
            <a:avLst/>
          </a:prstGeom>
        </p:spPr>
        <p:txBody>
          <a:bodyPr anchor="t" rtlCol="false" tIns="0" lIns="0" bIns="0" rIns="0">
            <a:spAutoFit/>
          </a:bodyPr>
          <a:lstStyle/>
          <a:p>
            <a:pPr algn="l">
              <a:lnSpc>
                <a:spcPts val="14879"/>
              </a:lnSpc>
            </a:pPr>
            <a:r>
              <a:rPr lang="en-US" sz="12399">
                <a:solidFill>
                  <a:srgbClr val="6B3F9E"/>
                </a:solidFill>
                <a:latin typeface="Lilita One Bold"/>
              </a:rPr>
              <a:t>Modelling</a:t>
            </a:r>
          </a:p>
        </p:txBody>
      </p:sp>
      <p:grpSp>
        <p:nvGrpSpPr>
          <p:cNvPr name="Group 4" id="4"/>
          <p:cNvGrpSpPr/>
          <p:nvPr/>
        </p:nvGrpSpPr>
        <p:grpSpPr>
          <a:xfrm rot="-521016">
            <a:off x="11216594" y="2534070"/>
            <a:ext cx="3340472" cy="4920106"/>
            <a:chOff x="0" y="0"/>
            <a:chExt cx="4453963" cy="6560141"/>
          </a:xfrm>
        </p:grpSpPr>
        <p:sp>
          <p:nvSpPr>
            <p:cNvPr name="Freeform 5" id="5"/>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6" id="6"/>
          <p:cNvGrpSpPr/>
          <p:nvPr/>
        </p:nvGrpSpPr>
        <p:grpSpPr>
          <a:xfrm rot="341704">
            <a:off x="11540560" y="2534028"/>
            <a:ext cx="3340478" cy="4920114"/>
            <a:chOff x="0" y="0"/>
            <a:chExt cx="4453971" cy="6560152"/>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8" id="8"/>
          <p:cNvSpPr/>
          <p:nvPr/>
        </p:nvSpPr>
        <p:spPr>
          <a:xfrm flipH="false" flipV="false" rot="0">
            <a:off x="11398310" y="2305944"/>
            <a:ext cx="4059260" cy="5376343"/>
          </a:xfrm>
          <a:custGeom>
            <a:avLst/>
            <a:gdLst/>
            <a:ahLst/>
            <a:cxnLst/>
            <a:rect r="r" b="b" t="t" l="l"/>
            <a:pathLst>
              <a:path h="5376343" w="4059260">
                <a:moveTo>
                  <a:pt x="0" y="0"/>
                </a:moveTo>
                <a:lnTo>
                  <a:pt x="4059260" y="0"/>
                </a:lnTo>
                <a:lnTo>
                  <a:pt x="4059260" y="5376342"/>
                </a:lnTo>
                <a:lnTo>
                  <a:pt x="0" y="537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288888" y="3264288"/>
            <a:ext cx="2145740" cy="2978922"/>
          </a:xfrm>
          <a:custGeom>
            <a:avLst/>
            <a:gdLst/>
            <a:ahLst/>
            <a:cxnLst/>
            <a:rect r="r" b="b" t="t" l="l"/>
            <a:pathLst>
              <a:path h="2978922" w="2145740">
                <a:moveTo>
                  <a:pt x="0" y="0"/>
                </a:moveTo>
                <a:lnTo>
                  <a:pt x="2145740" y="0"/>
                </a:lnTo>
                <a:lnTo>
                  <a:pt x="2145740" y="2978922"/>
                </a:lnTo>
                <a:lnTo>
                  <a:pt x="0" y="29789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0" y="8081196"/>
            <a:ext cx="5007170" cy="2205818"/>
            <a:chOff x="0" y="0"/>
            <a:chExt cx="6676227" cy="2941091"/>
          </a:xfrm>
        </p:grpSpPr>
        <p:sp>
          <p:nvSpPr>
            <p:cNvPr name="Freeform 3" id="3"/>
            <p:cNvSpPr/>
            <p:nvPr/>
          </p:nvSpPr>
          <p:spPr>
            <a:xfrm flipH="false" flipV="false" rot="0">
              <a:off x="0" y="0"/>
              <a:ext cx="6676263" cy="2940812"/>
            </a:xfrm>
            <a:custGeom>
              <a:avLst/>
              <a:gdLst/>
              <a:ahLst/>
              <a:cxnLst/>
              <a:rect r="r" b="b" t="t" l="l"/>
              <a:pathLst>
                <a:path h="2940812" w="6676263">
                  <a:moveTo>
                    <a:pt x="684784" y="0"/>
                  </a:moveTo>
                  <a:cubicBezTo>
                    <a:pt x="485013" y="0"/>
                    <a:pt x="267081" y="59436"/>
                    <a:pt x="0" y="168783"/>
                  </a:cubicBezTo>
                  <a:lnTo>
                    <a:pt x="0" y="2940812"/>
                  </a:lnTo>
                  <a:lnTo>
                    <a:pt x="6676263" y="2940812"/>
                  </a:lnTo>
                  <a:cubicBezTo>
                    <a:pt x="6426708" y="1961515"/>
                    <a:pt x="5681599" y="1549527"/>
                    <a:pt x="4646676" y="1549527"/>
                  </a:cubicBezTo>
                  <a:cubicBezTo>
                    <a:pt x="4373626" y="1549527"/>
                    <a:pt x="4080129" y="1578229"/>
                    <a:pt x="3770503" y="1632839"/>
                  </a:cubicBezTo>
                  <a:cubicBezTo>
                    <a:pt x="3546856" y="1672209"/>
                    <a:pt x="3371723" y="1695577"/>
                    <a:pt x="3222498" y="1695577"/>
                  </a:cubicBezTo>
                  <a:cubicBezTo>
                    <a:pt x="2737993" y="1695577"/>
                    <a:pt x="2526538" y="1448562"/>
                    <a:pt x="1825752" y="696722"/>
                  </a:cubicBezTo>
                  <a:cubicBezTo>
                    <a:pt x="1374394" y="212217"/>
                    <a:pt x="1062736" y="0"/>
                    <a:pt x="684784" y="0"/>
                  </a:cubicBezTo>
                  <a:close/>
                </a:path>
              </a:pathLst>
            </a:custGeom>
            <a:solidFill>
              <a:srgbClr val="FFB566"/>
            </a:solidFill>
          </p:spPr>
        </p:sp>
      </p:grpSp>
      <p:sp>
        <p:nvSpPr>
          <p:cNvPr name="Freeform 4" id="4"/>
          <p:cNvSpPr/>
          <p:nvPr/>
        </p:nvSpPr>
        <p:spPr>
          <a:xfrm flipH="false" flipV="false" rot="0">
            <a:off x="11723468" y="-3120"/>
            <a:ext cx="6564490" cy="5068000"/>
          </a:xfrm>
          <a:custGeom>
            <a:avLst/>
            <a:gdLst/>
            <a:ahLst/>
            <a:cxnLst/>
            <a:rect r="r" b="b" t="t" l="l"/>
            <a:pathLst>
              <a:path h="5068000" w="6564490">
                <a:moveTo>
                  <a:pt x="0" y="0"/>
                </a:moveTo>
                <a:lnTo>
                  <a:pt x="6564490" y="0"/>
                </a:lnTo>
                <a:lnTo>
                  <a:pt x="6564490" y="5068000"/>
                </a:lnTo>
                <a:lnTo>
                  <a:pt x="0" y="506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Modelling and Wireframes</a:t>
            </a:r>
          </a:p>
        </p:txBody>
      </p:sp>
      <p:sp>
        <p:nvSpPr>
          <p:cNvPr name="TextBox 6" id="6"/>
          <p:cNvSpPr txBox="true"/>
          <p:nvPr/>
        </p:nvSpPr>
        <p:spPr>
          <a:xfrm rot="0">
            <a:off x="8016975" y="3549600"/>
            <a:ext cx="4006350" cy="475275"/>
          </a:xfrm>
          <a:prstGeom prst="rect">
            <a:avLst/>
          </a:prstGeom>
        </p:spPr>
        <p:txBody>
          <a:bodyPr anchor="t" rtlCol="false" tIns="0" lIns="0" bIns="0" rIns="0">
            <a:spAutoFit/>
          </a:bodyPr>
          <a:lstStyle/>
          <a:p>
            <a:pPr algn="l">
              <a:lnSpc>
                <a:spcPts val="4079"/>
              </a:lnSpc>
            </a:pPr>
            <a:r>
              <a:rPr lang="en-US" sz="3400">
                <a:solidFill>
                  <a:srgbClr val="6B3F9E"/>
                </a:solidFill>
                <a:latin typeface="Lilita One Bold"/>
              </a:rPr>
              <a:t>Data Preprocessing</a:t>
            </a:r>
          </a:p>
        </p:txBody>
      </p:sp>
      <p:sp>
        <p:nvSpPr>
          <p:cNvPr name="TextBox 7" id="7"/>
          <p:cNvSpPr txBox="true"/>
          <p:nvPr/>
        </p:nvSpPr>
        <p:spPr>
          <a:xfrm rot="0">
            <a:off x="7776125" y="7890400"/>
            <a:ext cx="47665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Hyperparameter Tuning</a:t>
            </a:r>
          </a:p>
        </p:txBody>
      </p:sp>
      <p:sp>
        <p:nvSpPr>
          <p:cNvPr name="TextBox 8" id="8"/>
          <p:cNvSpPr txBox="true"/>
          <p:nvPr/>
        </p:nvSpPr>
        <p:spPr>
          <a:xfrm rot="0">
            <a:off x="12205425" y="354960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selection</a:t>
            </a:r>
          </a:p>
        </p:txBody>
      </p:sp>
      <p:sp>
        <p:nvSpPr>
          <p:cNvPr name="TextBox 9" id="9"/>
          <p:cNvSpPr txBox="true"/>
          <p:nvPr/>
        </p:nvSpPr>
        <p:spPr>
          <a:xfrm rot="0">
            <a:off x="12524175" y="5855326"/>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Evaluation</a:t>
            </a:r>
          </a:p>
        </p:txBody>
      </p:sp>
      <p:sp>
        <p:nvSpPr>
          <p:cNvPr name="TextBox 10" id="10"/>
          <p:cNvSpPr txBox="true"/>
          <p:nvPr/>
        </p:nvSpPr>
        <p:spPr>
          <a:xfrm rot="0">
            <a:off x="7776125" y="5720000"/>
            <a:ext cx="34057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Model training</a:t>
            </a:r>
          </a:p>
        </p:txBody>
      </p:sp>
      <p:sp>
        <p:nvSpPr>
          <p:cNvPr name="TextBox 11" id="11"/>
          <p:cNvSpPr txBox="true"/>
          <p:nvPr/>
        </p:nvSpPr>
        <p:spPr>
          <a:xfrm rot="0">
            <a:off x="12524175" y="7890450"/>
            <a:ext cx="4432950" cy="4752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Data analysis</a:t>
            </a:r>
          </a:p>
        </p:txBody>
      </p:sp>
      <p:sp>
        <p:nvSpPr>
          <p:cNvPr name="Freeform 12" id="12"/>
          <p:cNvSpPr/>
          <p:nvPr/>
        </p:nvSpPr>
        <p:spPr>
          <a:xfrm flipH="false" flipV="false" rot="0">
            <a:off x="939800" y="3610250"/>
            <a:ext cx="5441702" cy="3747000"/>
          </a:xfrm>
          <a:custGeom>
            <a:avLst/>
            <a:gdLst/>
            <a:ahLst/>
            <a:cxnLst/>
            <a:rect r="r" b="b" t="t" l="l"/>
            <a:pathLst>
              <a:path h="3747000" w="5441702">
                <a:moveTo>
                  <a:pt x="0" y="0"/>
                </a:moveTo>
                <a:lnTo>
                  <a:pt x="5441702" y="0"/>
                </a:lnTo>
                <a:lnTo>
                  <a:pt x="5441702" y="3747000"/>
                </a:lnTo>
                <a:lnTo>
                  <a:pt x="0" y="374700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7695616" y="4510592"/>
            <a:ext cx="10592306" cy="5776508"/>
          </a:xfrm>
          <a:custGeom>
            <a:avLst/>
            <a:gdLst/>
            <a:ahLst/>
            <a:cxnLst/>
            <a:rect r="r" b="b" t="t" l="l"/>
            <a:pathLst>
              <a:path h="5776508" w="10592306">
                <a:moveTo>
                  <a:pt x="0" y="0"/>
                </a:moveTo>
                <a:lnTo>
                  <a:pt x="10592306" y="0"/>
                </a:lnTo>
                <a:lnTo>
                  <a:pt x="10592306"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3120"/>
            <a:ext cx="10228434" cy="7897150"/>
          </a:xfrm>
          <a:custGeom>
            <a:avLst/>
            <a:gdLst/>
            <a:ahLst/>
            <a:cxnLst/>
            <a:rect r="r" b="b" t="t" l="l"/>
            <a:pathLst>
              <a:path h="7897150" w="10228434">
                <a:moveTo>
                  <a:pt x="0" y="0"/>
                </a:moveTo>
                <a:lnTo>
                  <a:pt x="10228434" y="0"/>
                </a:lnTo>
                <a:lnTo>
                  <a:pt x="10228434" y="7897150"/>
                </a:lnTo>
                <a:lnTo>
                  <a:pt x="0" y="7897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45686" y="40201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7646292" y="8074502"/>
            <a:ext cx="127826" cy="127830"/>
            <a:chOff x="0" y="0"/>
            <a:chExt cx="170435" cy="170440"/>
          </a:xfrm>
        </p:grpSpPr>
        <p:sp>
          <p:nvSpPr>
            <p:cNvPr name="Freeform 6" id="6"/>
            <p:cNvSpPr/>
            <p:nvPr/>
          </p:nvSpPr>
          <p:spPr>
            <a:xfrm flipH="false" flipV="false" rot="0">
              <a:off x="381" y="0"/>
              <a:ext cx="169672" cy="170053"/>
            </a:xfrm>
            <a:custGeom>
              <a:avLst/>
              <a:gdLst/>
              <a:ahLst/>
              <a:cxnLst/>
              <a:rect r="r" b="b" t="t" l="l"/>
              <a:pathLst>
                <a:path h="170053" w="169672">
                  <a:moveTo>
                    <a:pt x="84836" y="0"/>
                  </a:moveTo>
                  <a:cubicBezTo>
                    <a:pt x="37973" y="0"/>
                    <a:pt x="0" y="38354"/>
                    <a:pt x="0" y="85217"/>
                  </a:cubicBezTo>
                  <a:cubicBezTo>
                    <a:pt x="0" y="132080"/>
                    <a:pt x="37973" y="170053"/>
                    <a:pt x="84836" y="170053"/>
                  </a:cubicBezTo>
                  <a:cubicBezTo>
                    <a:pt x="131699" y="170053"/>
                    <a:pt x="169672" y="132080"/>
                    <a:pt x="169672" y="85217"/>
                  </a:cubicBezTo>
                  <a:cubicBezTo>
                    <a:pt x="169672" y="38354"/>
                    <a:pt x="131699" y="0"/>
                    <a:pt x="84836" y="0"/>
                  </a:cubicBezTo>
                  <a:close/>
                </a:path>
              </a:pathLst>
            </a:custGeom>
            <a:solidFill>
              <a:srgbClr val="FFFFFF"/>
            </a:solidFill>
          </p:spPr>
        </p:sp>
      </p:grpSp>
      <p:grpSp>
        <p:nvGrpSpPr>
          <p:cNvPr name="Group 7" id="7"/>
          <p:cNvGrpSpPr/>
          <p:nvPr/>
        </p:nvGrpSpPr>
        <p:grpSpPr>
          <a:xfrm rot="0">
            <a:off x="17477468" y="7736344"/>
            <a:ext cx="127572" cy="128084"/>
            <a:chOff x="0" y="0"/>
            <a:chExt cx="170096" cy="170779"/>
          </a:xfrm>
        </p:grpSpPr>
        <p:sp>
          <p:nvSpPr>
            <p:cNvPr name="Freeform 8" id="8"/>
            <p:cNvSpPr/>
            <p:nvPr/>
          </p:nvSpPr>
          <p:spPr>
            <a:xfrm flipH="false" flipV="false" rot="0">
              <a:off x="0" y="381"/>
              <a:ext cx="170053" cy="170053"/>
            </a:xfrm>
            <a:custGeom>
              <a:avLst/>
              <a:gdLst/>
              <a:ahLst/>
              <a:cxnLst/>
              <a:rect r="r" b="b" t="t" l="l"/>
              <a:pathLst>
                <a:path h="170053" w="170053">
                  <a:moveTo>
                    <a:pt x="85217" y="0"/>
                  </a:moveTo>
                  <a:cubicBezTo>
                    <a:pt x="37973" y="0"/>
                    <a:pt x="0" y="38354"/>
                    <a:pt x="0" y="84836"/>
                  </a:cubicBezTo>
                  <a:cubicBezTo>
                    <a:pt x="0" y="132080"/>
                    <a:pt x="37973"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9" id="9"/>
          <p:cNvGrpSpPr/>
          <p:nvPr/>
        </p:nvGrpSpPr>
        <p:grpSpPr>
          <a:xfrm rot="0">
            <a:off x="17646292" y="8750056"/>
            <a:ext cx="127826" cy="127830"/>
            <a:chOff x="0" y="0"/>
            <a:chExt cx="170435" cy="170440"/>
          </a:xfrm>
        </p:grpSpPr>
        <p:sp>
          <p:nvSpPr>
            <p:cNvPr name="Freeform 10" id="10"/>
            <p:cNvSpPr/>
            <p:nvPr/>
          </p:nvSpPr>
          <p:spPr>
            <a:xfrm flipH="false" flipV="false" rot="0">
              <a:off x="381" y="381"/>
              <a:ext cx="169672" cy="170053"/>
            </a:xfrm>
            <a:custGeom>
              <a:avLst/>
              <a:gdLst/>
              <a:ahLst/>
              <a:cxnLst/>
              <a:rect r="r" b="b" t="t" l="l"/>
              <a:pathLst>
                <a:path h="170053" w="169672">
                  <a:moveTo>
                    <a:pt x="84836" y="0"/>
                  </a:moveTo>
                  <a:cubicBezTo>
                    <a:pt x="37973" y="0"/>
                    <a:pt x="0" y="37973"/>
                    <a:pt x="0" y="84836"/>
                  </a:cubicBezTo>
                  <a:cubicBezTo>
                    <a:pt x="0" y="132080"/>
                    <a:pt x="37973" y="170053"/>
                    <a:pt x="84836" y="170053"/>
                  </a:cubicBezTo>
                  <a:cubicBezTo>
                    <a:pt x="131699" y="170053"/>
                    <a:pt x="169672" y="132080"/>
                    <a:pt x="169672" y="84836"/>
                  </a:cubicBezTo>
                  <a:cubicBezTo>
                    <a:pt x="169672" y="37973"/>
                    <a:pt x="131699" y="0"/>
                    <a:pt x="84836" y="0"/>
                  </a:cubicBezTo>
                  <a:close/>
                </a:path>
              </a:pathLst>
            </a:custGeom>
            <a:solidFill>
              <a:srgbClr val="FFFFFF"/>
            </a:solidFill>
          </p:spPr>
        </p:sp>
      </p:grpSp>
      <p:grpSp>
        <p:nvGrpSpPr>
          <p:cNvPr name="Group 11" id="11"/>
          <p:cNvGrpSpPr/>
          <p:nvPr/>
        </p:nvGrpSpPr>
        <p:grpSpPr>
          <a:xfrm rot="0">
            <a:off x="17815116" y="8412406"/>
            <a:ext cx="127826" cy="127574"/>
            <a:chOff x="0" y="0"/>
            <a:chExt cx="170435" cy="170099"/>
          </a:xfrm>
        </p:grpSpPr>
        <p:sp>
          <p:nvSpPr>
            <p:cNvPr name="Freeform 12" id="12"/>
            <p:cNvSpPr/>
            <p:nvPr/>
          </p:nvSpPr>
          <p:spPr>
            <a:xfrm flipH="false" flipV="false" rot="0">
              <a:off x="381" y="0"/>
              <a:ext cx="170053" cy="170053"/>
            </a:xfrm>
            <a:custGeom>
              <a:avLst/>
              <a:gdLst/>
              <a:ahLst/>
              <a:cxnLst/>
              <a:rect r="r" b="b" t="t" l="l"/>
              <a:pathLst>
                <a:path h="170053" w="170053">
                  <a:moveTo>
                    <a:pt x="84836" y="0"/>
                  </a:moveTo>
                  <a:cubicBezTo>
                    <a:pt x="37973" y="0"/>
                    <a:pt x="0" y="37973"/>
                    <a:pt x="0" y="85217"/>
                  </a:cubicBezTo>
                  <a:cubicBezTo>
                    <a:pt x="0" y="132080"/>
                    <a:pt x="37973" y="170053"/>
                    <a:pt x="84836" y="170053"/>
                  </a:cubicBezTo>
                  <a:cubicBezTo>
                    <a:pt x="132080" y="170053"/>
                    <a:pt x="170053" y="132080"/>
                    <a:pt x="170053" y="85217"/>
                  </a:cubicBezTo>
                  <a:cubicBezTo>
                    <a:pt x="170053" y="37973"/>
                    <a:pt x="132080" y="0"/>
                    <a:pt x="84836" y="0"/>
                  </a:cubicBezTo>
                  <a:close/>
                </a:path>
              </a:pathLst>
            </a:custGeom>
            <a:solidFill>
              <a:srgbClr val="FFFFFF"/>
            </a:solidFill>
          </p:spPr>
        </p:sp>
      </p:grpSp>
      <p:grpSp>
        <p:nvGrpSpPr>
          <p:cNvPr name="Group 13" id="13"/>
          <p:cNvGrpSpPr/>
          <p:nvPr/>
        </p:nvGrpSpPr>
        <p:grpSpPr>
          <a:xfrm rot="0">
            <a:off x="16970486" y="7399712"/>
            <a:ext cx="127826" cy="126810"/>
            <a:chOff x="0" y="0"/>
            <a:chExt cx="170435" cy="169080"/>
          </a:xfrm>
        </p:grpSpPr>
        <p:sp>
          <p:nvSpPr>
            <p:cNvPr name="Freeform 14" id="14"/>
            <p:cNvSpPr/>
            <p:nvPr/>
          </p:nvSpPr>
          <p:spPr>
            <a:xfrm flipH="false" flipV="false" rot="0">
              <a:off x="381" y="381"/>
              <a:ext cx="170053" cy="168656"/>
            </a:xfrm>
            <a:custGeom>
              <a:avLst/>
              <a:gdLst/>
              <a:ahLst/>
              <a:cxnLst/>
              <a:rect r="r" b="b" t="t" l="l"/>
              <a:pathLst>
                <a:path h="168656" w="170053">
                  <a:moveTo>
                    <a:pt x="77343" y="0"/>
                  </a:moveTo>
                  <a:cubicBezTo>
                    <a:pt x="34290" y="3683"/>
                    <a:pt x="0" y="38989"/>
                    <a:pt x="0" y="83439"/>
                  </a:cubicBezTo>
                  <a:cubicBezTo>
                    <a:pt x="0" y="130302"/>
                    <a:pt x="37973" y="168656"/>
                    <a:pt x="84836" y="168656"/>
                  </a:cubicBezTo>
                  <a:cubicBezTo>
                    <a:pt x="132080" y="168656"/>
                    <a:pt x="170053" y="130302"/>
                    <a:pt x="170053" y="83439"/>
                  </a:cubicBezTo>
                  <a:cubicBezTo>
                    <a:pt x="170053" y="60706"/>
                    <a:pt x="160909" y="40640"/>
                    <a:pt x="146685" y="25400"/>
                  </a:cubicBezTo>
                  <a:cubicBezTo>
                    <a:pt x="123571" y="16637"/>
                    <a:pt x="100457" y="8128"/>
                    <a:pt x="77343" y="0"/>
                  </a:cubicBezTo>
                  <a:close/>
                </a:path>
              </a:pathLst>
            </a:custGeom>
            <a:solidFill>
              <a:srgbClr val="FFFFFF"/>
            </a:solidFill>
          </p:spPr>
        </p:sp>
      </p:grpSp>
      <p:grpSp>
        <p:nvGrpSpPr>
          <p:cNvPr name="Group 15" id="15"/>
          <p:cNvGrpSpPr/>
          <p:nvPr/>
        </p:nvGrpSpPr>
        <p:grpSpPr>
          <a:xfrm rot="0">
            <a:off x="16970486" y="8074502"/>
            <a:ext cx="127826" cy="127830"/>
            <a:chOff x="0" y="0"/>
            <a:chExt cx="170435" cy="170440"/>
          </a:xfrm>
        </p:grpSpPr>
        <p:sp>
          <p:nvSpPr>
            <p:cNvPr name="Freeform 16" id="16"/>
            <p:cNvSpPr/>
            <p:nvPr/>
          </p:nvSpPr>
          <p:spPr>
            <a:xfrm flipH="false" flipV="false" rot="0">
              <a:off x="381"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2080" y="170053"/>
                    <a:pt x="170053" y="132080"/>
                    <a:pt x="170053" y="85217"/>
                  </a:cubicBezTo>
                  <a:cubicBezTo>
                    <a:pt x="170053" y="38354"/>
                    <a:pt x="132080" y="0"/>
                    <a:pt x="84836" y="0"/>
                  </a:cubicBezTo>
                  <a:close/>
                </a:path>
              </a:pathLst>
            </a:custGeom>
            <a:solidFill>
              <a:srgbClr val="FFFFFF"/>
            </a:solidFill>
          </p:spPr>
        </p:sp>
      </p:grpSp>
      <p:grpSp>
        <p:nvGrpSpPr>
          <p:cNvPr name="Group 17" id="17"/>
          <p:cNvGrpSpPr/>
          <p:nvPr/>
        </p:nvGrpSpPr>
        <p:grpSpPr>
          <a:xfrm rot="0">
            <a:off x="17139566" y="7736344"/>
            <a:ext cx="127826" cy="128084"/>
            <a:chOff x="0" y="0"/>
            <a:chExt cx="170435" cy="170779"/>
          </a:xfrm>
        </p:grpSpPr>
        <p:sp>
          <p:nvSpPr>
            <p:cNvPr name="Freeform 18" id="18"/>
            <p:cNvSpPr/>
            <p:nvPr/>
          </p:nvSpPr>
          <p:spPr>
            <a:xfrm flipH="false" flipV="false" rot="0">
              <a:off x="0" y="381"/>
              <a:ext cx="170053" cy="170053"/>
            </a:xfrm>
            <a:custGeom>
              <a:avLst/>
              <a:gdLst/>
              <a:ahLst/>
              <a:cxnLst/>
              <a:rect r="r" b="b" t="t" l="l"/>
              <a:pathLst>
                <a:path h="170053" w="170053">
                  <a:moveTo>
                    <a:pt x="85217" y="0"/>
                  </a:moveTo>
                  <a:cubicBezTo>
                    <a:pt x="37973" y="0"/>
                    <a:pt x="0" y="38354"/>
                    <a:pt x="0" y="84836"/>
                  </a:cubicBezTo>
                  <a:cubicBezTo>
                    <a:pt x="0" y="132080"/>
                    <a:pt x="37973"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19" id="19"/>
          <p:cNvGrpSpPr/>
          <p:nvPr/>
        </p:nvGrpSpPr>
        <p:grpSpPr>
          <a:xfrm rot="0">
            <a:off x="16801662" y="7736344"/>
            <a:ext cx="127826" cy="128084"/>
            <a:chOff x="0" y="0"/>
            <a:chExt cx="170435" cy="170779"/>
          </a:xfrm>
        </p:grpSpPr>
        <p:sp>
          <p:nvSpPr>
            <p:cNvPr name="Freeform 20" id="20"/>
            <p:cNvSpPr/>
            <p:nvPr/>
          </p:nvSpPr>
          <p:spPr>
            <a:xfrm flipH="false" flipV="false" rot="0">
              <a:off x="0" y="381"/>
              <a:ext cx="170053" cy="170053"/>
            </a:xfrm>
            <a:custGeom>
              <a:avLst/>
              <a:gdLst/>
              <a:ahLst/>
              <a:cxnLst/>
              <a:rect r="r" b="b" t="t" l="l"/>
              <a:pathLst>
                <a:path h="170053" w="170053">
                  <a:moveTo>
                    <a:pt x="85217" y="0"/>
                  </a:moveTo>
                  <a:cubicBezTo>
                    <a:pt x="38354" y="0"/>
                    <a:pt x="0" y="38354"/>
                    <a:pt x="0" y="84836"/>
                  </a:cubicBezTo>
                  <a:cubicBezTo>
                    <a:pt x="0" y="132080"/>
                    <a:pt x="38354" y="170053"/>
                    <a:pt x="85217" y="170053"/>
                  </a:cubicBezTo>
                  <a:cubicBezTo>
                    <a:pt x="132080" y="170053"/>
                    <a:pt x="170053" y="132080"/>
                    <a:pt x="170053" y="84836"/>
                  </a:cubicBezTo>
                  <a:cubicBezTo>
                    <a:pt x="170053" y="38354"/>
                    <a:pt x="132080" y="0"/>
                    <a:pt x="85217" y="0"/>
                  </a:cubicBezTo>
                  <a:close/>
                </a:path>
              </a:pathLst>
            </a:custGeom>
            <a:solidFill>
              <a:srgbClr val="FFFFFF"/>
            </a:solidFill>
          </p:spPr>
        </p:sp>
      </p:grpSp>
      <p:grpSp>
        <p:nvGrpSpPr>
          <p:cNvPr name="Group 21" id="21"/>
          <p:cNvGrpSpPr/>
          <p:nvPr/>
        </p:nvGrpSpPr>
        <p:grpSpPr>
          <a:xfrm rot="0">
            <a:off x="17308388" y="8750056"/>
            <a:ext cx="127826" cy="127830"/>
            <a:chOff x="0" y="0"/>
            <a:chExt cx="170435" cy="170440"/>
          </a:xfrm>
        </p:grpSpPr>
        <p:sp>
          <p:nvSpPr>
            <p:cNvPr name="Freeform 22" id="22"/>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1699" y="170053"/>
                    <a:pt x="170053" y="132080"/>
                    <a:pt x="170053" y="84836"/>
                  </a:cubicBezTo>
                  <a:cubicBezTo>
                    <a:pt x="170053" y="37973"/>
                    <a:pt x="131699" y="0"/>
                    <a:pt x="84836" y="0"/>
                  </a:cubicBezTo>
                  <a:close/>
                </a:path>
              </a:pathLst>
            </a:custGeom>
            <a:solidFill>
              <a:srgbClr val="FFFFFF"/>
            </a:solidFill>
          </p:spPr>
        </p:sp>
      </p:grpSp>
      <p:grpSp>
        <p:nvGrpSpPr>
          <p:cNvPr name="Group 23" id="23"/>
          <p:cNvGrpSpPr/>
          <p:nvPr/>
        </p:nvGrpSpPr>
        <p:grpSpPr>
          <a:xfrm rot="0">
            <a:off x="16970486" y="8750056"/>
            <a:ext cx="127826" cy="127830"/>
            <a:chOff x="0" y="0"/>
            <a:chExt cx="170435" cy="170440"/>
          </a:xfrm>
        </p:grpSpPr>
        <p:sp>
          <p:nvSpPr>
            <p:cNvPr name="Freeform 24" id="24"/>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2080" y="170053"/>
                    <a:pt x="170053" y="132080"/>
                    <a:pt x="170053" y="84836"/>
                  </a:cubicBezTo>
                  <a:cubicBezTo>
                    <a:pt x="170053" y="37973"/>
                    <a:pt x="132080" y="0"/>
                    <a:pt x="84836" y="0"/>
                  </a:cubicBezTo>
                  <a:close/>
                </a:path>
              </a:pathLst>
            </a:custGeom>
            <a:solidFill>
              <a:srgbClr val="FFFFFF"/>
            </a:solidFill>
          </p:spPr>
        </p:sp>
      </p:grpSp>
      <p:grpSp>
        <p:nvGrpSpPr>
          <p:cNvPr name="Group 25" id="25"/>
          <p:cNvGrpSpPr/>
          <p:nvPr/>
        </p:nvGrpSpPr>
        <p:grpSpPr>
          <a:xfrm rot="0">
            <a:off x="17477468" y="8412406"/>
            <a:ext cx="127572" cy="127574"/>
            <a:chOff x="0" y="0"/>
            <a:chExt cx="170096" cy="170099"/>
          </a:xfrm>
        </p:grpSpPr>
        <p:sp>
          <p:nvSpPr>
            <p:cNvPr name="Freeform 26" id="26"/>
            <p:cNvSpPr/>
            <p:nvPr/>
          </p:nvSpPr>
          <p:spPr>
            <a:xfrm flipH="false" flipV="false" rot="0">
              <a:off x="0" y="0"/>
              <a:ext cx="170053" cy="170053"/>
            </a:xfrm>
            <a:custGeom>
              <a:avLst/>
              <a:gdLst/>
              <a:ahLst/>
              <a:cxnLst/>
              <a:rect r="r" b="b" t="t" l="l"/>
              <a:pathLst>
                <a:path h="170053" w="170053">
                  <a:moveTo>
                    <a:pt x="85217" y="0"/>
                  </a:moveTo>
                  <a:cubicBezTo>
                    <a:pt x="37973" y="0"/>
                    <a:pt x="0" y="37973"/>
                    <a:pt x="0" y="85217"/>
                  </a:cubicBezTo>
                  <a:cubicBezTo>
                    <a:pt x="0" y="132080"/>
                    <a:pt x="37973"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27" id="27"/>
          <p:cNvGrpSpPr/>
          <p:nvPr/>
        </p:nvGrpSpPr>
        <p:grpSpPr>
          <a:xfrm rot="0">
            <a:off x="17139566" y="8412406"/>
            <a:ext cx="127826" cy="127574"/>
            <a:chOff x="0" y="0"/>
            <a:chExt cx="170435" cy="170099"/>
          </a:xfrm>
        </p:grpSpPr>
        <p:sp>
          <p:nvSpPr>
            <p:cNvPr name="Freeform 28" id="28"/>
            <p:cNvSpPr/>
            <p:nvPr/>
          </p:nvSpPr>
          <p:spPr>
            <a:xfrm flipH="false" flipV="false" rot="0">
              <a:off x="0" y="0"/>
              <a:ext cx="170053" cy="170053"/>
            </a:xfrm>
            <a:custGeom>
              <a:avLst/>
              <a:gdLst/>
              <a:ahLst/>
              <a:cxnLst/>
              <a:rect r="r" b="b" t="t" l="l"/>
              <a:pathLst>
                <a:path h="170053" w="170053">
                  <a:moveTo>
                    <a:pt x="85217" y="0"/>
                  </a:moveTo>
                  <a:cubicBezTo>
                    <a:pt x="37973" y="0"/>
                    <a:pt x="0" y="37973"/>
                    <a:pt x="0" y="85217"/>
                  </a:cubicBezTo>
                  <a:cubicBezTo>
                    <a:pt x="0" y="132080"/>
                    <a:pt x="37973"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29" id="29"/>
          <p:cNvGrpSpPr/>
          <p:nvPr/>
        </p:nvGrpSpPr>
        <p:grpSpPr>
          <a:xfrm rot="0">
            <a:off x="17308388" y="8074502"/>
            <a:ext cx="127826" cy="127830"/>
            <a:chOff x="0" y="0"/>
            <a:chExt cx="170435" cy="170440"/>
          </a:xfrm>
        </p:grpSpPr>
        <p:sp>
          <p:nvSpPr>
            <p:cNvPr name="Freeform 30" id="30"/>
            <p:cNvSpPr/>
            <p:nvPr/>
          </p:nvSpPr>
          <p:spPr>
            <a:xfrm flipH="false" flipV="false" rot="0">
              <a:off x="381"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1699" y="170053"/>
                    <a:pt x="170053" y="132080"/>
                    <a:pt x="170053" y="85217"/>
                  </a:cubicBezTo>
                  <a:cubicBezTo>
                    <a:pt x="170053" y="38354"/>
                    <a:pt x="131699" y="0"/>
                    <a:pt x="84836" y="0"/>
                  </a:cubicBezTo>
                  <a:close/>
                </a:path>
              </a:pathLst>
            </a:custGeom>
            <a:solidFill>
              <a:srgbClr val="FFFFFF"/>
            </a:solidFill>
          </p:spPr>
        </p:sp>
      </p:grpSp>
      <p:grpSp>
        <p:nvGrpSpPr>
          <p:cNvPr name="Group 31" id="31"/>
          <p:cNvGrpSpPr/>
          <p:nvPr/>
        </p:nvGrpSpPr>
        <p:grpSpPr>
          <a:xfrm rot="0">
            <a:off x="17308388" y="9425866"/>
            <a:ext cx="127826" cy="127830"/>
            <a:chOff x="0" y="0"/>
            <a:chExt cx="170435" cy="170440"/>
          </a:xfrm>
        </p:grpSpPr>
        <p:sp>
          <p:nvSpPr>
            <p:cNvPr name="Freeform 32" id="32"/>
            <p:cNvSpPr/>
            <p:nvPr/>
          </p:nvSpPr>
          <p:spPr>
            <a:xfrm flipH="false" flipV="false" rot="0">
              <a:off x="381"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1699" y="169672"/>
                    <a:pt x="170053" y="131699"/>
                    <a:pt x="170053" y="84836"/>
                  </a:cubicBezTo>
                  <a:cubicBezTo>
                    <a:pt x="170053" y="37973"/>
                    <a:pt x="131699" y="0"/>
                    <a:pt x="84836" y="0"/>
                  </a:cubicBezTo>
                  <a:close/>
                </a:path>
              </a:pathLst>
            </a:custGeom>
            <a:solidFill>
              <a:srgbClr val="FFFFFF"/>
            </a:solidFill>
          </p:spPr>
        </p:sp>
      </p:grpSp>
      <p:grpSp>
        <p:nvGrpSpPr>
          <p:cNvPr name="Group 33" id="33"/>
          <p:cNvGrpSpPr/>
          <p:nvPr/>
        </p:nvGrpSpPr>
        <p:grpSpPr>
          <a:xfrm rot="0">
            <a:off x="16970486" y="9425866"/>
            <a:ext cx="127826" cy="127830"/>
            <a:chOff x="0" y="0"/>
            <a:chExt cx="170435" cy="170440"/>
          </a:xfrm>
        </p:grpSpPr>
        <p:sp>
          <p:nvSpPr>
            <p:cNvPr name="Freeform 34" id="34"/>
            <p:cNvSpPr/>
            <p:nvPr/>
          </p:nvSpPr>
          <p:spPr>
            <a:xfrm flipH="false" flipV="false" rot="0">
              <a:off x="381"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2080" y="169672"/>
                    <a:pt x="170053" y="131699"/>
                    <a:pt x="170053" y="84836"/>
                  </a:cubicBezTo>
                  <a:cubicBezTo>
                    <a:pt x="170053" y="37973"/>
                    <a:pt x="132080" y="0"/>
                    <a:pt x="84836" y="0"/>
                  </a:cubicBezTo>
                  <a:close/>
                </a:path>
              </a:pathLst>
            </a:custGeom>
            <a:solidFill>
              <a:srgbClr val="FFFFFF"/>
            </a:solidFill>
          </p:spPr>
        </p:sp>
      </p:grpSp>
      <p:grpSp>
        <p:nvGrpSpPr>
          <p:cNvPr name="Group 35" id="35"/>
          <p:cNvGrpSpPr/>
          <p:nvPr/>
        </p:nvGrpSpPr>
        <p:grpSpPr>
          <a:xfrm rot="0">
            <a:off x="17477468" y="9087960"/>
            <a:ext cx="127572" cy="127830"/>
            <a:chOff x="0" y="0"/>
            <a:chExt cx="170096" cy="170440"/>
          </a:xfrm>
        </p:grpSpPr>
        <p:sp>
          <p:nvSpPr>
            <p:cNvPr name="Freeform 36" id="36"/>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1699"/>
                    <a:pt x="37973"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37" id="37"/>
          <p:cNvGrpSpPr/>
          <p:nvPr/>
        </p:nvGrpSpPr>
        <p:grpSpPr>
          <a:xfrm rot="0">
            <a:off x="17139566" y="9087960"/>
            <a:ext cx="127826" cy="127830"/>
            <a:chOff x="0" y="0"/>
            <a:chExt cx="170435" cy="170440"/>
          </a:xfrm>
        </p:grpSpPr>
        <p:sp>
          <p:nvSpPr>
            <p:cNvPr name="Freeform 38" id="38"/>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1699"/>
                    <a:pt x="37973"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39" id="39"/>
          <p:cNvGrpSpPr/>
          <p:nvPr/>
        </p:nvGrpSpPr>
        <p:grpSpPr>
          <a:xfrm rot="0">
            <a:off x="16632838" y="7398694"/>
            <a:ext cx="127572" cy="127830"/>
            <a:chOff x="0" y="0"/>
            <a:chExt cx="170096" cy="170440"/>
          </a:xfrm>
        </p:grpSpPr>
        <p:sp>
          <p:nvSpPr>
            <p:cNvPr name="Freeform 40" id="40"/>
            <p:cNvSpPr/>
            <p:nvPr/>
          </p:nvSpPr>
          <p:spPr>
            <a:xfrm flipH="false" flipV="false" rot="0">
              <a:off x="0" y="381"/>
              <a:ext cx="170053" cy="170053"/>
            </a:xfrm>
            <a:custGeom>
              <a:avLst/>
              <a:gdLst/>
              <a:ahLst/>
              <a:cxnLst/>
              <a:rect r="r" b="b" t="t" l="l"/>
              <a:pathLst>
                <a:path h="170053" w="170053">
                  <a:moveTo>
                    <a:pt x="84836" y="0"/>
                  </a:moveTo>
                  <a:cubicBezTo>
                    <a:pt x="37973" y="0"/>
                    <a:pt x="0" y="37592"/>
                    <a:pt x="0" y="84836"/>
                  </a:cubicBezTo>
                  <a:cubicBezTo>
                    <a:pt x="0" y="131699"/>
                    <a:pt x="37973" y="170053"/>
                    <a:pt x="84836" y="170053"/>
                  </a:cubicBezTo>
                  <a:cubicBezTo>
                    <a:pt x="132080" y="170053"/>
                    <a:pt x="170053" y="131699"/>
                    <a:pt x="170053" y="84836"/>
                  </a:cubicBezTo>
                  <a:cubicBezTo>
                    <a:pt x="170053" y="37592"/>
                    <a:pt x="132080" y="0"/>
                    <a:pt x="84836" y="0"/>
                  </a:cubicBezTo>
                  <a:close/>
                </a:path>
              </a:pathLst>
            </a:custGeom>
            <a:solidFill>
              <a:srgbClr val="FFFFFF"/>
            </a:solidFill>
          </p:spPr>
        </p:sp>
      </p:grpSp>
      <p:grpSp>
        <p:nvGrpSpPr>
          <p:cNvPr name="Group 41" id="41"/>
          <p:cNvGrpSpPr/>
          <p:nvPr/>
        </p:nvGrpSpPr>
        <p:grpSpPr>
          <a:xfrm rot="0">
            <a:off x="16294936" y="7398694"/>
            <a:ext cx="127826" cy="127830"/>
            <a:chOff x="0" y="0"/>
            <a:chExt cx="170435" cy="170440"/>
          </a:xfrm>
        </p:grpSpPr>
        <p:sp>
          <p:nvSpPr>
            <p:cNvPr name="Freeform 42" id="42"/>
            <p:cNvSpPr/>
            <p:nvPr/>
          </p:nvSpPr>
          <p:spPr>
            <a:xfrm flipH="false" flipV="false" rot="0">
              <a:off x="0" y="381"/>
              <a:ext cx="170053" cy="170053"/>
            </a:xfrm>
            <a:custGeom>
              <a:avLst/>
              <a:gdLst/>
              <a:ahLst/>
              <a:cxnLst/>
              <a:rect r="r" b="b" t="t" l="l"/>
              <a:pathLst>
                <a:path h="170053" w="170053">
                  <a:moveTo>
                    <a:pt x="85217" y="0"/>
                  </a:moveTo>
                  <a:cubicBezTo>
                    <a:pt x="37973" y="0"/>
                    <a:pt x="0" y="37592"/>
                    <a:pt x="0" y="84836"/>
                  </a:cubicBezTo>
                  <a:cubicBezTo>
                    <a:pt x="0" y="131699"/>
                    <a:pt x="37973" y="170053"/>
                    <a:pt x="85217" y="170053"/>
                  </a:cubicBezTo>
                  <a:cubicBezTo>
                    <a:pt x="132080" y="170053"/>
                    <a:pt x="170053" y="131699"/>
                    <a:pt x="170053" y="84836"/>
                  </a:cubicBezTo>
                  <a:cubicBezTo>
                    <a:pt x="170053" y="37592"/>
                    <a:pt x="132080" y="0"/>
                    <a:pt x="85217" y="0"/>
                  </a:cubicBezTo>
                  <a:close/>
                </a:path>
              </a:pathLst>
            </a:custGeom>
            <a:solidFill>
              <a:srgbClr val="FFFFFF"/>
            </a:solidFill>
          </p:spPr>
        </p:sp>
      </p:grpSp>
      <p:grpSp>
        <p:nvGrpSpPr>
          <p:cNvPr name="Group 43" id="43"/>
          <p:cNvGrpSpPr/>
          <p:nvPr/>
        </p:nvGrpSpPr>
        <p:grpSpPr>
          <a:xfrm rot="0">
            <a:off x="16632838" y="8074502"/>
            <a:ext cx="127572" cy="127830"/>
            <a:chOff x="0" y="0"/>
            <a:chExt cx="170096" cy="170440"/>
          </a:xfrm>
        </p:grpSpPr>
        <p:sp>
          <p:nvSpPr>
            <p:cNvPr name="Freeform 44" id="44"/>
            <p:cNvSpPr/>
            <p:nvPr/>
          </p:nvSpPr>
          <p:spPr>
            <a:xfrm flipH="false" flipV="false" rot="0">
              <a:off x="0" y="0"/>
              <a:ext cx="170053" cy="170053"/>
            </a:xfrm>
            <a:custGeom>
              <a:avLst/>
              <a:gdLst/>
              <a:ahLst/>
              <a:cxnLst/>
              <a:rect r="r" b="b" t="t" l="l"/>
              <a:pathLst>
                <a:path h="170053" w="170053">
                  <a:moveTo>
                    <a:pt x="84836" y="0"/>
                  </a:moveTo>
                  <a:cubicBezTo>
                    <a:pt x="37973" y="0"/>
                    <a:pt x="0" y="38354"/>
                    <a:pt x="0" y="85217"/>
                  </a:cubicBezTo>
                  <a:cubicBezTo>
                    <a:pt x="0" y="132080"/>
                    <a:pt x="37973" y="170053"/>
                    <a:pt x="84836" y="170053"/>
                  </a:cubicBezTo>
                  <a:cubicBezTo>
                    <a:pt x="132080" y="170053"/>
                    <a:pt x="170053" y="132080"/>
                    <a:pt x="170053" y="85217"/>
                  </a:cubicBezTo>
                  <a:cubicBezTo>
                    <a:pt x="170053" y="38354"/>
                    <a:pt x="132080" y="0"/>
                    <a:pt x="84836" y="0"/>
                  </a:cubicBezTo>
                  <a:close/>
                </a:path>
              </a:pathLst>
            </a:custGeom>
            <a:solidFill>
              <a:srgbClr val="FFFFFF"/>
            </a:solidFill>
          </p:spPr>
        </p:sp>
      </p:grpSp>
      <p:grpSp>
        <p:nvGrpSpPr>
          <p:cNvPr name="Group 45" id="45"/>
          <p:cNvGrpSpPr/>
          <p:nvPr/>
        </p:nvGrpSpPr>
        <p:grpSpPr>
          <a:xfrm rot="0">
            <a:off x="16294936" y="8074502"/>
            <a:ext cx="127826" cy="127830"/>
            <a:chOff x="0" y="0"/>
            <a:chExt cx="170435" cy="170440"/>
          </a:xfrm>
        </p:grpSpPr>
        <p:sp>
          <p:nvSpPr>
            <p:cNvPr name="Freeform 46" id="46"/>
            <p:cNvSpPr/>
            <p:nvPr/>
          </p:nvSpPr>
          <p:spPr>
            <a:xfrm flipH="false" flipV="false" rot="0">
              <a:off x="0" y="0"/>
              <a:ext cx="170053" cy="170053"/>
            </a:xfrm>
            <a:custGeom>
              <a:avLst/>
              <a:gdLst/>
              <a:ahLst/>
              <a:cxnLst/>
              <a:rect r="r" b="b" t="t" l="l"/>
              <a:pathLst>
                <a:path h="170053" w="170053">
                  <a:moveTo>
                    <a:pt x="85217" y="0"/>
                  </a:moveTo>
                  <a:cubicBezTo>
                    <a:pt x="37973" y="0"/>
                    <a:pt x="0" y="38354"/>
                    <a:pt x="0" y="85217"/>
                  </a:cubicBezTo>
                  <a:cubicBezTo>
                    <a:pt x="0" y="132080"/>
                    <a:pt x="37973" y="170053"/>
                    <a:pt x="85217" y="170053"/>
                  </a:cubicBezTo>
                  <a:cubicBezTo>
                    <a:pt x="132080" y="170053"/>
                    <a:pt x="170053" y="132080"/>
                    <a:pt x="170053" y="85217"/>
                  </a:cubicBezTo>
                  <a:cubicBezTo>
                    <a:pt x="170053" y="38354"/>
                    <a:pt x="132080" y="0"/>
                    <a:pt x="85217" y="0"/>
                  </a:cubicBezTo>
                  <a:close/>
                </a:path>
              </a:pathLst>
            </a:custGeom>
            <a:solidFill>
              <a:srgbClr val="FFFFFF"/>
            </a:solidFill>
          </p:spPr>
        </p:sp>
      </p:grpSp>
      <p:grpSp>
        <p:nvGrpSpPr>
          <p:cNvPr name="Group 47" id="47"/>
          <p:cNvGrpSpPr/>
          <p:nvPr/>
        </p:nvGrpSpPr>
        <p:grpSpPr>
          <a:xfrm rot="0">
            <a:off x="16463760" y="7736344"/>
            <a:ext cx="127826" cy="128084"/>
            <a:chOff x="0" y="0"/>
            <a:chExt cx="170435" cy="170779"/>
          </a:xfrm>
        </p:grpSpPr>
        <p:sp>
          <p:nvSpPr>
            <p:cNvPr name="Freeform 48" id="48"/>
            <p:cNvSpPr/>
            <p:nvPr/>
          </p:nvSpPr>
          <p:spPr>
            <a:xfrm flipH="false" flipV="false" rot="0">
              <a:off x="381" y="381"/>
              <a:ext cx="169672" cy="170053"/>
            </a:xfrm>
            <a:custGeom>
              <a:avLst/>
              <a:gdLst/>
              <a:ahLst/>
              <a:cxnLst/>
              <a:rect r="r" b="b" t="t" l="l"/>
              <a:pathLst>
                <a:path h="170053" w="169672">
                  <a:moveTo>
                    <a:pt x="84836" y="0"/>
                  </a:moveTo>
                  <a:cubicBezTo>
                    <a:pt x="37592" y="0"/>
                    <a:pt x="0" y="38354"/>
                    <a:pt x="0" y="84836"/>
                  </a:cubicBezTo>
                  <a:cubicBezTo>
                    <a:pt x="0" y="132080"/>
                    <a:pt x="37719" y="170053"/>
                    <a:pt x="84836" y="170053"/>
                  </a:cubicBezTo>
                  <a:cubicBezTo>
                    <a:pt x="131699" y="170053"/>
                    <a:pt x="169672" y="132080"/>
                    <a:pt x="169672" y="84836"/>
                  </a:cubicBezTo>
                  <a:cubicBezTo>
                    <a:pt x="169672" y="38354"/>
                    <a:pt x="131699" y="0"/>
                    <a:pt x="84836" y="0"/>
                  </a:cubicBezTo>
                  <a:close/>
                </a:path>
              </a:pathLst>
            </a:custGeom>
            <a:solidFill>
              <a:srgbClr val="FFFFFF"/>
            </a:solidFill>
          </p:spPr>
        </p:sp>
      </p:grpSp>
      <p:grpSp>
        <p:nvGrpSpPr>
          <p:cNvPr name="Group 49" id="49"/>
          <p:cNvGrpSpPr/>
          <p:nvPr/>
        </p:nvGrpSpPr>
        <p:grpSpPr>
          <a:xfrm rot="0">
            <a:off x="16632838" y="8750056"/>
            <a:ext cx="127572" cy="127830"/>
            <a:chOff x="0" y="0"/>
            <a:chExt cx="170096" cy="170440"/>
          </a:xfrm>
        </p:grpSpPr>
        <p:sp>
          <p:nvSpPr>
            <p:cNvPr name="Freeform 50" id="50"/>
            <p:cNvSpPr/>
            <p:nvPr/>
          </p:nvSpPr>
          <p:spPr>
            <a:xfrm flipH="false" flipV="false" rot="0">
              <a:off x="0" y="381"/>
              <a:ext cx="170053" cy="170053"/>
            </a:xfrm>
            <a:custGeom>
              <a:avLst/>
              <a:gdLst/>
              <a:ahLst/>
              <a:cxnLst/>
              <a:rect r="r" b="b" t="t" l="l"/>
              <a:pathLst>
                <a:path h="170053" w="170053">
                  <a:moveTo>
                    <a:pt x="84836" y="0"/>
                  </a:moveTo>
                  <a:cubicBezTo>
                    <a:pt x="37973" y="0"/>
                    <a:pt x="0" y="37973"/>
                    <a:pt x="0" y="84836"/>
                  </a:cubicBezTo>
                  <a:cubicBezTo>
                    <a:pt x="0" y="132080"/>
                    <a:pt x="37973" y="170053"/>
                    <a:pt x="84836" y="170053"/>
                  </a:cubicBezTo>
                  <a:cubicBezTo>
                    <a:pt x="132080" y="170053"/>
                    <a:pt x="170053" y="132080"/>
                    <a:pt x="170053" y="84836"/>
                  </a:cubicBezTo>
                  <a:cubicBezTo>
                    <a:pt x="170053" y="37973"/>
                    <a:pt x="132080" y="0"/>
                    <a:pt x="84836" y="0"/>
                  </a:cubicBezTo>
                  <a:close/>
                </a:path>
              </a:pathLst>
            </a:custGeom>
            <a:solidFill>
              <a:srgbClr val="FFFFFF"/>
            </a:solidFill>
          </p:spPr>
        </p:sp>
      </p:grpSp>
      <p:grpSp>
        <p:nvGrpSpPr>
          <p:cNvPr name="Group 51" id="51"/>
          <p:cNvGrpSpPr/>
          <p:nvPr/>
        </p:nvGrpSpPr>
        <p:grpSpPr>
          <a:xfrm rot="0">
            <a:off x="16294936" y="8750056"/>
            <a:ext cx="127826" cy="127830"/>
            <a:chOff x="0" y="0"/>
            <a:chExt cx="170435" cy="170440"/>
          </a:xfrm>
        </p:grpSpPr>
        <p:sp>
          <p:nvSpPr>
            <p:cNvPr name="Freeform 52" id="52"/>
            <p:cNvSpPr/>
            <p:nvPr/>
          </p:nvSpPr>
          <p:spPr>
            <a:xfrm flipH="false" flipV="false" rot="0">
              <a:off x="0" y="381"/>
              <a:ext cx="170053" cy="170053"/>
            </a:xfrm>
            <a:custGeom>
              <a:avLst/>
              <a:gdLst/>
              <a:ahLst/>
              <a:cxnLst/>
              <a:rect r="r" b="b" t="t" l="l"/>
              <a:pathLst>
                <a:path h="170053" w="170053">
                  <a:moveTo>
                    <a:pt x="85217" y="0"/>
                  </a:moveTo>
                  <a:cubicBezTo>
                    <a:pt x="37973" y="0"/>
                    <a:pt x="0" y="37973"/>
                    <a:pt x="0" y="84836"/>
                  </a:cubicBezTo>
                  <a:cubicBezTo>
                    <a:pt x="0" y="132080"/>
                    <a:pt x="37973" y="170053"/>
                    <a:pt x="85217" y="170053"/>
                  </a:cubicBezTo>
                  <a:cubicBezTo>
                    <a:pt x="132080" y="170053"/>
                    <a:pt x="170053" y="132080"/>
                    <a:pt x="170053" y="84836"/>
                  </a:cubicBezTo>
                  <a:cubicBezTo>
                    <a:pt x="170053" y="37973"/>
                    <a:pt x="132080" y="0"/>
                    <a:pt x="85217" y="0"/>
                  </a:cubicBezTo>
                  <a:close/>
                </a:path>
              </a:pathLst>
            </a:custGeom>
            <a:solidFill>
              <a:srgbClr val="FFFFFF"/>
            </a:solidFill>
          </p:spPr>
        </p:sp>
      </p:grpSp>
      <p:grpSp>
        <p:nvGrpSpPr>
          <p:cNvPr name="Group 53" id="53"/>
          <p:cNvGrpSpPr/>
          <p:nvPr/>
        </p:nvGrpSpPr>
        <p:grpSpPr>
          <a:xfrm rot="0">
            <a:off x="16801662" y="8412406"/>
            <a:ext cx="127826" cy="127574"/>
            <a:chOff x="0" y="0"/>
            <a:chExt cx="170435" cy="170099"/>
          </a:xfrm>
        </p:grpSpPr>
        <p:sp>
          <p:nvSpPr>
            <p:cNvPr name="Freeform 54" id="54"/>
            <p:cNvSpPr/>
            <p:nvPr/>
          </p:nvSpPr>
          <p:spPr>
            <a:xfrm flipH="false" flipV="false" rot="0">
              <a:off x="0" y="0"/>
              <a:ext cx="170053" cy="170053"/>
            </a:xfrm>
            <a:custGeom>
              <a:avLst/>
              <a:gdLst/>
              <a:ahLst/>
              <a:cxnLst/>
              <a:rect r="r" b="b" t="t" l="l"/>
              <a:pathLst>
                <a:path h="170053" w="170053">
                  <a:moveTo>
                    <a:pt x="85217" y="0"/>
                  </a:moveTo>
                  <a:cubicBezTo>
                    <a:pt x="38354" y="0"/>
                    <a:pt x="0" y="37973"/>
                    <a:pt x="0" y="85217"/>
                  </a:cubicBezTo>
                  <a:cubicBezTo>
                    <a:pt x="0" y="132080"/>
                    <a:pt x="38354" y="170053"/>
                    <a:pt x="85217" y="170053"/>
                  </a:cubicBezTo>
                  <a:cubicBezTo>
                    <a:pt x="132080" y="170053"/>
                    <a:pt x="170053" y="132080"/>
                    <a:pt x="170053" y="85217"/>
                  </a:cubicBezTo>
                  <a:cubicBezTo>
                    <a:pt x="170053" y="37973"/>
                    <a:pt x="132080" y="0"/>
                    <a:pt x="85217" y="0"/>
                  </a:cubicBezTo>
                  <a:close/>
                </a:path>
              </a:pathLst>
            </a:custGeom>
            <a:solidFill>
              <a:srgbClr val="FFFFFF"/>
            </a:solidFill>
          </p:spPr>
        </p:sp>
      </p:grpSp>
      <p:grpSp>
        <p:nvGrpSpPr>
          <p:cNvPr name="Group 55" id="55"/>
          <p:cNvGrpSpPr/>
          <p:nvPr/>
        </p:nvGrpSpPr>
        <p:grpSpPr>
          <a:xfrm rot="0">
            <a:off x="16463760" y="8412406"/>
            <a:ext cx="127826" cy="127574"/>
            <a:chOff x="0" y="0"/>
            <a:chExt cx="170435" cy="170099"/>
          </a:xfrm>
        </p:grpSpPr>
        <p:sp>
          <p:nvSpPr>
            <p:cNvPr name="Freeform 56" id="56"/>
            <p:cNvSpPr/>
            <p:nvPr/>
          </p:nvSpPr>
          <p:spPr>
            <a:xfrm flipH="false" flipV="false" rot="0">
              <a:off x="381" y="0"/>
              <a:ext cx="169672" cy="170053"/>
            </a:xfrm>
            <a:custGeom>
              <a:avLst/>
              <a:gdLst/>
              <a:ahLst/>
              <a:cxnLst/>
              <a:rect r="r" b="b" t="t" l="l"/>
              <a:pathLst>
                <a:path h="170053" w="169672">
                  <a:moveTo>
                    <a:pt x="84836" y="0"/>
                  </a:moveTo>
                  <a:cubicBezTo>
                    <a:pt x="37592" y="0"/>
                    <a:pt x="0" y="37973"/>
                    <a:pt x="0" y="85217"/>
                  </a:cubicBezTo>
                  <a:cubicBezTo>
                    <a:pt x="0" y="132080"/>
                    <a:pt x="37719" y="170053"/>
                    <a:pt x="84836" y="170053"/>
                  </a:cubicBezTo>
                  <a:cubicBezTo>
                    <a:pt x="131699" y="170053"/>
                    <a:pt x="169672" y="132080"/>
                    <a:pt x="169672" y="85217"/>
                  </a:cubicBezTo>
                  <a:cubicBezTo>
                    <a:pt x="169672" y="37973"/>
                    <a:pt x="131699" y="0"/>
                    <a:pt x="84836" y="0"/>
                  </a:cubicBezTo>
                  <a:close/>
                </a:path>
              </a:pathLst>
            </a:custGeom>
            <a:solidFill>
              <a:srgbClr val="FFFFFF"/>
            </a:solidFill>
          </p:spPr>
        </p:sp>
      </p:grpSp>
      <p:grpSp>
        <p:nvGrpSpPr>
          <p:cNvPr name="Group 57" id="57"/>
          <p:cNvGrpSpPr/>
          <p:nvPr/>
        </p:nvGrpSpPr>
        <p:grpSpPr>
          <a:xfrm rot="0">
            <a:off x="16632838" y="9425866"/>
            <a:ext cx="127572" cy="127830"/>
            <a:chOff x="0" y="0"/>
            <a:chExt cx="170096" cy="170440"/>
          </a:xfrm>
        </p:grpSpPr>
        <p:sp>
          <p:nvSpPr>
            <p:cNvPr name="Freeform 58" id="58"/>
            <p:cNvSpPr/>
            <p:nvPr/>
          </p:nvSpPr>
          <p:spPr>
            <a:xfrm flipH="false" flipV="false" rot="0">
              <a:off x="0" y="381"/>
              <a:ext cx="170053" cy="169672"/>
            </a:xfrm>
            <a:custGeom>
              <a:avLst/>
              <a:gdLst/>
              <a:ahLst/>
              <a:cxnLst/>
              <a:rect r="r" b="b" t="t" l="l"/>
              <a:pathLst>
                <a:path h="169672" w="170053">
                  <a:moveTo>
                    <a:pt x="84836" y="0"/>
                  </a:moveTo>
                  <a:cubicBezTo>
                    <a:pt x="37973" y="0"/>
                    <a:pt x="0" y="37973"/>
                    <a:pt x="0" y="84836"/>
                  </a:cubicBezTo>
                  <a:cubicBezTo>
                    <a:pt x="0" y="131699"/>
                    <a:pt x="37973" y="169672"/>
                    <a:pt x="84836" y="169672"/>
                  </a:cubicBezTo>
                  <a:cubicBezTo>
                    <a:pt x="132080" y="169672"/>
                    <a:pt x="170053" y="131699"/>
                    <a:pt x="170053" y="84836"/>
                  </a:cubicBezTo>
                  <a:cubicBezTo>
                    <a:pt x="170053" y="37973"/>
                    <a:pt x="132080" y="0"/>
                    <a:pt x="84836" y="0"/>
                  </a:cubicBezTo>
                  <a:close/>
                </a:path>
              </a:pathLst>
            </a:custGeom>
            <a:solidFill>
              <a:srgbClr val="FFFFFF"/>
            </a:solidFill>
          </p:spPr>
        </p:sp>
      </p:grpSp>
      <p:grpSp>
        <p:nvGrpSpPr>
          <p:cNvPr name="Group 59" id="59"/>
          <p:cNvGrpSpPr/>
          <p:nvPr/>
        </p:nvGrpSpPr>
        <p:grpSpPr>
          <a:xfrm rot="0">
            <a:off x="16294936" y="9425866"/>
            <a:ext cx="127826" cy="127830"/>
            <a:chOff x="0" y="0"/>
            <a:chExt cx="170435" cy="170440"/>
          </a:xfrm>
        </p:grpSpPr>
        <p:sp>
          <p:nvSpPr>
            <p:cNvPr name="Freeform 60" id="60"/>
            <p:cNvSpPr/>
            <p:nvPr/>
          </p:nvSpPr>
          <p:spPr>
            <a:xfrm flipH="false" flipV="false" rot="0">
              <a:off x="0" y="381"/>
              <a:ext cx="170053" cy="169672"/>
            </a:xfrm>
            <a:custGeom>
              <a:avLst/>
              <a:gdLst/>
              <a:ahLst/>
              <a:cxnLst/>
              <a:rect r="r" b="b" t="t" l="l"/>
              <a:pathLst>
                <a:path h="169672" w="170053">
                  <a:moveTo>
                    <a:pt x="85217" y="0"/>
                  </a:moveTo>
                  <a:cubicBezTo>
                    <a:pt x="37973" y="0"/>
                    <a:pt x="0" y="37973"/>
                    <a:pt x="0" y="84836"/>
                  </a:cubicBezTo>
                  <a:cubicBezTo>
                    <a:pt x="0" y="131699"/>
                    <a:pt x="37973" y="169672"/>
                    <a:pt x="85217" y="169672"/>
                  </a:cubicBezTo>
                  <a:cubicBezTo>
                    <a:pt x="132080" y="169672"/>
                    <a:pt x="170053" y="131699"/>
                    <a:pt x="170053" y="84836"/>
                  </a:cubicBezTo>
                  <a:cubicBezTo>
                    <a:pt x="170053" y="37973"/>
                    <a:pt x="132080" y="0"/>
                    <a:pt x="85217" y="0"/>
                  </a:cubicBezTo>
                  <a:close/>
                </a:path>
              </a:pathLst>
            </a:custGeom>
            <a:solidFill>
              <a:srgbClr val="FFFFFF"/>
            </a:solidFill>
          </p:spPr>
        </p:sp>
      </p:grpSp>
      <p:grpSp>
        <p:nvGrpSpPr>
          <p:cNvPr name="Group 61" id="61"/>
          <p:cNvGrpSpPr/>
          <p:nvPr/>
        </p:nvGrpSpPr>
        <p:grpSpPr>
          <a:xfrm rot="0">
            <a:off x="16801662" y="9087960"/>
            <a:ext cx="127826" cy="127830"/>
            <a:chOff x="0" y="0"/>
            <a:chExt cx="170435" cy="170440"/>
          </a:xfrm>
        </p:grpSpPr>
        <p:sp>
          <p:nvSpPr>
            <p:cNvPr name="Freeform 62" id="62"/>
            <p:cNvSpPr/>
            <p:nvPr/>
          </p:nvSpPr>
          <p:spPr>
            <a:xfrm flipH="false" flipV="false" rot="0">
              <a:off x="0" y="381"/>
              <a:ext cx="170053" cy="170053"/>
            </a:xfrm>
            <a:custGeom>
              <a:avLst/>
              <a:gdLst/>
              <a:ahLst/>
              <a:cxnLst/>
              <a:rect r="r" b="b" t="t" l="l"/>
              <a:pathLst>
                <a:path h="170053" w="170053">
                  <a:moveTo>
                    <a:pt x="85217" y="0"/>
                  </a:moveTo>
                  <a:cubicBezTo>
                    <a:pt x="38354" y="0"/>
                    <a:pt x="0" y="37973"/>
                    <a:pt x="0" y="84836"/>
                  </a:cubicBezTo>
                  <a:cubicBezTo>
                    <a:pt x="0" y="131699"/>
                    <a:pt x="38354" y="170053"/>
                    <a:pt x="85217" y="170053"/>
                  </a:cubicBezTo>
                  <a:cubicBezTo>
                    <a:pt x="132080" y="170053"/>
                    <a:pt x="170053" y="131699"/>
                    <a:pt x="170053" y="84836"/>
                  </a:cubicBezTo>
                  <a:cubicBezTo>
                    <a:pt x="170053" y="37973"/>
                    <a:pt x="132080" y="0"/>
                    <a:pt x="85217" y="0"/>
                  </a:cubicBezTo>
                  <a:close/>
                </a:path>
              </a:pathLst>
            </a:custGeom>
            <a:solidFill>
              <a:srgbClr val="FFFFFF"/>
            </a:solidFill>
          </p:spPr>
        </p:sp>
      </p:grpSp>
      <p:grpSp>
        <p:nvGrpSpPr>
          <p:cNvPr name="Group 63" id="63"/>
          <p:cNvGrpSpPr/>
          <p:nvPr/>
        </p:nvGrpSpPr>
        <p:grpSpPr>
          <a:xfrm rot="0">
            <a:off x="16463760" y="9087960"/>
            <a:ext cx="127826" cy="127830"/>
            <a:chOff x="0" y="0"/>
            <a:chExt cx="170435" cy="170440"/>
          </a:xfrm>
        </p:grpSpPr>
        <p:sp>
          <p:nvSpPr>
            <p:cNvPr name="Freeform 64" id="64"/>
            <p:cNvSpPr/>
            <p:nvPr/>
          </p:nvSpPr>
          <p:spPr>
            <a:xfrm flipH="false" flipV="false" rot="0">
              <a:off x="381" y="381"/>
              <a:ext cx="169672" cy="170053"/>
            </a:xfrm>
            <a:custGeom>
              <a:avLst/>
              <a:gdLst/>
              <a:ahLst/>
              <a:cxnLst/>
              <a:rect r="r" b="b" t="t" l="l"/>
              <a:pathLst>
                <a:path h="170053" w="169672">
                  <a:moveTo>
                    <a:pt x="84836" y="0"/>
                  </a:moveTo>
                  <a:cubicBezTo>
                    <a:pt x="37592" y="0"/>
                    <a:pt x="0" y="37973"/>
                    <a:pt x="0" y="84836"/>
                  </a:cubicBezTo>
                  <a:cubicBezTo>
                    <a:pt x="0" y="131699"/>
                    <a:pt x="37719" y="170053"/>
                    <a:pt x="84836" y="170053"/>
                  </a:cubicBezTo>
                  <a:cubicBezTo>
                    <a:pt x="131699" y="170053"/>
                    <a:pt x="169672" y="131699"/>
                    <a:pt x="169672" y="84836"/>
                  </a:cubicBezTo>
                  <a:cubicBezTo>
                    <a:pt x="169672" y="37973"/>
                    <a:pt x="131699" y="0"/>
                    <a:pt x="84836" y="0"/>
                  </a:cubicBezTo>
                  <a:close/>
                </a:path>
              </a:pathLst>
            </a:custGeom>
            <a:solidFill>
              <a:srgbClr val="FFFFFF"/>
            </a:solidFill>
          </p:spPr>
        </p:sp>
      </p:grpSp>
      <p:grpSp>
        <p:nvGrpSpPr>
          <p:cNvPr name="Group 65" id="65"/>
          <p:cNvGrpSpPr/>
          <p:nvPr/>
        </p:nvGrpSpPr>
        <p:grpSpPr>
          <a:xfrm rot="0">
            <a:off x="15956780" y="8074502"/>
            <a:ext cx="128082" cy="127830"/>
            <a:chOff x="0" y="0"/>
            <a:chExt cx="170776" cy="170440"/>
          </a:xfrm>
        </p:grpSpPr>
        <p:sp>
          <p:nvSpPr>
            <p:cNvPr name="Freeform 66" id="66"/>
            <p:cNvSpPr/>
            <p:nvPr/>
          </p:nvSpPr>
          <p:spPr>
            <a:xfrm flipH="false" flipV="false" rot="0">
              <a:off x="381" y="0"/>
              <a:ext cx="170053" cy="170053"/>
            </a:xfrm>
            <a:custGeom>
              <a:avLst/>
              <a:gdLst/>
              <a:ahLst/>
              <a:cxnLst/>
              <a:rect r="r" b="b" t="t" l="l"/>
              <a:pathLst>
                <a:path h="170053" w="170053">
                  <a:moveTo>
                    <a:pt x="85217" y="0"/>
                  </a:moveTo>
                  <a:cubicBezTo>
                    <a:pt x="38354" y="0"/>
                    <a:pt x="0" y="38354"/>
                    <a:pt x="0" y="85217"/>
                  </a:cubicBezTo>
                  <a:cubicBezTo>
                    <a:pt x="0" y="132080"/>
                    <a:pt x="38354" y="170053"/>
                    <a:pt x="85217" y="170053"/>
                  </a:cubicBezTo>
                  <a:cubicBezTo>
                    <a:pt x="132080" y="170053"/>
                    <a:pt x="170053" y="132080"/>
                    <a:pt x="170053" y="85217"/>
                  </a:cubicBezTo>
                  <a:cubicBezTo>
                    <a:pt x="170053" y="38354"/>
                    <a:pt x="132080" y="0"/>
                    <a:pt x="85217" y="0"/>
                  </a:cubicBezTo>
                  <a:close/>
                </a:path>
              </a:pathLst>
            </a:custGeom>
            <a:solidFill>
              <a:srgbClr val="FFFFFF"/>
            </a:solidFill>
          </p:spPr>
        </p:sp>
      </p:grpSp>
      <p:grpSp>
        <p:nvGrpSpPr>
          <p:cNvPr name="Group 67" id="67"/>
          <p:cNvGrpSpPr/>
          <p:nvPr/>
        </p:nvGrpSpPr>
        <p:grpSpPr>
          <a:xfrm rot="0">
            <a:off x="16125858" y="7736344"/>
            <a:ext cx="127826" cy="128084"/>
            <a:chOff x="0" y="0"/>
            <a:chExt cx="170435" cy="170779"/>
          </a:xfrm>
        </p:grpSpPr>
        <p:sp>
          <p:nvSpPr>
            <p:cNvPr name="Freeform 68" id="68"/>
            <p:cNvSpPr/>
            <p:nvPr/>
          </p:nvSpPr>
          <p:spPr>
            <a:xfrm flipH="false" flipV="false" rot="0">
              <a:off x="381" y="381"/>
              <a:ext cx="170053" cy="170053"/>
            </a:xfrm>
            <a:custGeom>
              <a:avLst/>
              <a:gdLst/>
              <a:ahLst/>
              <a:cxnLst/>
              <a:rect r="r" b="b" t="t" l="l"/>
              <a:pathLst>
                <a:path h="170053" w="170053">
                  <a:moveTo>
                    <a:pt x="84836" y="0"/>
                  </a:moveTo>
                  <a:cubicBezTo>
                    <a:pt x="37973" y="0"/>
                    <a:pt x="0" y="38354"/>
                    <a:pt x="0" y="84836"/>
                  </a:cubicBezTo>
                  <a:cubicBezTo>
                    <a:pt x="0" y="132080"/>
                    <a:pt x="37973" y="170053"/>
                    <a:pt x="84836" y="170053"/>
                  </a:cubicBezTo>
                  <a:cubicBezTo>
                    <a:pt x="131699" y="170053"/>
                    <a:pt x="170053" y="132080"/>
                    <a:pt x="170053" y="84836"/>
                  </a:cubicBezTo>
                  <a:cubicBezTo>
                    <a:pt x="170053" y="38354"/>
                    <a:pt x="131699" y="0"/>
                    <a:pt x="84836" y="0"/>
                  </a:cubicBezTo>
                  <a:close/>
                </a:path>
              </a:pathLst>
            </a:custGeom>
            <a:solidFill>
              <a:srgbClr val="FFFFFF"/>
            </a:solidFill>
          </p:spPr>
        </p:sp>
      </p:grpSp>
      <p:grpSp>
        <p:nvGrpSpPr>
          <p:cNvPr name="Group 69" id="69"/>
          <p:cNvGrpSpPr/>
          <p:nvPr/>
        </p:nvGrpSpPr>
        <p:grpSpPr>
          <a:xfrm rot="0">
            <a:off x="15804762" y="7741436"/>
            <a:ext cx="111020" cy="122992"/>
            <a:chOff x="0" y="0"/>
            <a:chExt cx="148027" cy="163989"/>
          </a:xfrm>
        </p:grpSpPr>
        <p:sp>
          <p:nvSpPr>
            <p:cNvPr name="Freeform 70" id="70"/>
            <p:cNvSpPr/>
            <p:nvPr/>
          </p:nvSpPr>
          <p:spPr>
            <a:xfrm flipH="false" flipV="false" rot="0">
              <a:off x="381" y="0"/>
              <a:ext cx="147701" cy="163703"/>
            </a:xfrm>
            <a:custGeom>
              <a:avLst/>
              <a:gdLst/>
              <a:ahLst/>
              <a:cxnLst/>
              <a:rect r="r" b="b" t="t" l="l"/>
              <a:pathLst>
                <a:path h="163703" w="147701">
                  <a:moveTo>
                    <a:pt x="94361" y="0"/>
                  </a:moveTo>
                  <a:cubicBezTo>
                    <a:pt x="61468" y="43815"/>
                    <a:pt x="30226" y="88646"/>
                    <a:pt x="0" y="135128"/>
                  </a:cubicBezTo>
                  <a:cubicBezTo>
                    <a:pt x="15621" y="152400"/>
                    <a:pt x="37592" y="163703"/>
                    <a:pt x="62484" y="163703"/>
                  </a:cubicBezTo>
                  <a:cubicBezTo>
                    <a:pt x="109728" y="163703"/>
                    <a:pt x="147701" y="125730"/>
                    <a:pt x="147701" y="78486"/>
                  </a:cubicBezTo>
                  <a:cubicBezTo>
                    <a:pt x="147701" y="43180"/>
                    <a:pt x="125603" y="12954"/>
                    <a:pt x="94361" y="0"/>
                  </a:cubicBezTo>
                  <a:close/>
                </a:path>
              </a:pathLst>
            </a:custGeom>
            <a:solidFill>
              <a:srgbClr val="FFFFFF"/>
            </a:solidFill>
          </p:spPr>
        </p:sp>
      </p:grpSp>
      <p:grpSp>
        <p:nvGrpSpPr>
          <p:cNvPr name="Group 71" id="71"/>
          <p:cNvGrpSpPr/>
          <p:nvPr/>
        </p:nvGrpSpPr>
        <p:grpSpPr>
          <a:xfrm rot="0">
            <a:off x="15956780" y="8750056"/>
            <a:ext cx="128082" cy="127830"/>
            <a:chOff x="0" y="0"/>
            <a:chExt cx="170776" cy="170440"/>
          </a:xfrm>
        </p:grpSpPr>
        <p:sp>
          <p:nvSpPr>
            <p:cNvPr name="Freeform 72" id="72"/>
            <p:cNvSpPr/>
            <p:nvPr/>
          </p:nvSpPr>
          <p:spPr>
            <a:xfrm flipH="false" flipV="false" rot="0">
              <a:off x="381" y="381"/>
              <a:ext cx="170053" cy="170053"/>
            </a:xfrm>
            <a:custGeom>
              <a:avLst/>
              <a:gdLst/>
              <a:ahLst/>
              <a:cxnLst/>
              <a:rect r="r" b="b" t="t" l="l"/>
              <a:pathLst>
                <a:path h="170053" w="170053">
                  <a:moveTo>
                    <a:pt x="85217" y="0"/>
                  </a:moveTo>
                  <a:cubicBezTo>
                    <a:pt x="38354" y="0"/>
                    <a:pt x="0" y="37973"/>
                    <a:pt x="0" y="84836"/>
                  </a:cubicBezTo>
                  <a:cubicBezTo>
                    <a:pt x="0" y="132080"/>
                    <a:pt x="38354" y="170053"/>
                    <a:pt x="85217" y="170053"/>
                  </a:cubicBezTo>
                  <a:cubicBezTo>
                    <a:pt x="132080" y="170053"/>
                    <a:pt x="170053" y="132080"/>
                    <a:pt x="170053" y="84836"/>
                  </a:cubicBezTo>
                  <a:cubicBezTo>
                    <a:pt x="170053" y="37973"/>
                    <a:pt x="132080" y="0"/>
                    <a:pt x="85217" y="0"/>
                  </a:cubicBezTo>
                  <a:close/>
                </a:path>
              </a:pathLst>
            </a:custGeom>
            <a:solidFill>
              <a:srgbClr val="FFFFFF"/>
            </a:solidFill>
          </p:spPr>
        </p:sp>
      </p:grpSp>
      <p:grpSp>
        <p:nvGrpSpPr>
          <p:cNvPr name="Group 73" id="73"/>
          <p:cNvGrpSpPr/>
          <p:nvPr/>
        </p:nvGrpSpPr>
        <p:grpSpPr>
          <a:xfrm rot="0">
            <a:off x="15619132" y="8750056"/>
            <a:ext cx="127826" cy="127830"/>
            <a:chOff x="0" y="0"/>
            <a:chExt cx="170435" cy="170440"/>
          </a:xfrm>
        </p:grpSpPr>
        <p:sp>
          <p:nvSpPr>
            <p:cNvPr name="Freeform 74" id="74"/>
            <p:cNvSpPr/>
            <p:nvPr/>
          </p:nvSpPr>
          <p:spPr>
            <a:xfrm flipH="false" flipV="false" rot="0">
              <a:off x="381" y="381"/>
              <a:ext cx="169672" cy="170053"/>
            </a:xfrm>
            <a:custGeom>
              <a:avLst/>
              <a:gdLst/>
              <a:ahLst/>
              <a:cxnLst/>
              <a:rect r="r" b="b" t="t" l="l"/>
              <a:pathLst>
                <a:path h="170053" w="169672">
                  <a:moveTo>
                    <a:pt x="84836" y="0"/>
                  </a:moveTo>
                  <a:cubicBezTo>
                    <a:pt x="37592" y="0"/>
                    <a:pt x="0" y="37973"/>
                    <a:pt x="0" y="84836"/>
                  </a:cubicBezTo>
                  <a:cubicBezTo>
                    <a:pt x="0" y="132080"/>
                    <a:pt x="37719" y="170053"/>
                    <a:pt x="84836" y="170053"/>
                  </a:cubicBezTo>
                  <a:cubicBezTo>
                    <a:pt x="131699" y="170053"/>
                    <a:pt x="169672" y="132080"/>
                    <a:pt x="169672" y="84836"/>
                  </a:cubicBezTo>
                  <a:cubicBezTo>
                    <a:pt x="169672" y="37973"/>
                    <a:pt x="131699" y="0"/>
                    <a:pt x="84836" y="0"/>
                  </a:cubicBezTo>
                  <a:close/>
                </a:path>
              </a:pathLst>
            </a:custGeom>
            <a:solidFill>
              <a:srgbClr val="FFFFFF"/>
            </a:solidFill>
          </p:spPr>
        </p:sp>
      </p:grpSp>
      <p:grpSp>
        <p:nvGrpSpPr>
          <p:cNvPr name="Group 75" id="75"/>
          <p:cNvGrpSpPr/>
          <p:nvPr/>
        </p:nvGrpSpPr>
        <p:grpSpPr>
          <a:xfrm rot="0">
            <a:off x="16125858" y="8412406"/>
            <a:ext cx="127826" cy="127574"/>
            <a:chOff x="0" y="0"/>
            <a:chExt cx="170435" cy="170099"/>
          </a:xfrm>
        </p:grpSpPr>
        <p:sp>
          <p:nvSpPr>
            <p:cNvPr name="Freeform 76" id="76"/>
            <p:cNvSpPr/>
            <p:nvPr/>
          </p:nvSpPr>
          <p:spPr>
            <a:xfrm flipH="false" flipV="false" rot="0">
              <a:off x="381" y="0"/>
              <a:ext cx="170053" cy="170053"/>
            </a:xfrm>
            <a:custGeom>
              <a:avLst/>
              <a:gdLst/>
              <a:ahLst/>
              <a:cxnLst/>
              <a:rect r="r" b="b" t="t" l="l"/>
              <a:pathLst>
                <a:path h="170053" w="170053">
                  <a:moveTo>
                    <a:pt x="84836" y="0"/>
                  </a:moveTo>
                  <a:cubicBezTo>
                    <a:pt x="37973" y="0"/>
                    <a:pt x="0" y="37973"/>
                    <a:pt x="0" y="85217"/>
                  </a:cubicBezTo>
                  <a:cubicBezTo>
                    <a:pt x="0" y="132080"/>
                    <a:pt x="37973" y="170053"/>
                    <a:pt x="84836" y="170053"/>
                  </a:cubicBezTo>
                  <a:cubicBezTo>
                    <a:pt x="131699" y="170053"/>
                    <a:pt x="170053" y="132080"/>
                    <a:pt x="170053" y="85217"/>
                  </a:cubicBezTo>
                  <a:cubicBezTo>
                    <a:pt x="170053" y="37973"/>
                    <a:pt x="131699" y="0"/>
                    <a:pt x="84836" y="0"/>
                  </a:cubicBezTo>
                  <a:close/>
                </a:path>
              </a:pathLst>
            </a:custGeom>
            <a:solidFill>
              <a:srgbClr val="FFFFFF"/>
            </a:solidFill>
          </p:spPr>
        </p:sp>
      </p:grpSp>
      <p:grpSp>
        <p:nvGrpSpPr>
          <p:cNvPr name="Group 77" id="77"/>
          <p:cNvGrpSpPr/>
          <p:nvPr/>
        </p:nvGrpSpPr>
        <p:grpSpPr>
          <a:xfrm rot="0">
            <a:off x="15787956" y="8412406"/>
            <a:ext cx="127826" cy="127574"/>
            <a:chOff x="0" y="0"/>
            <a:chExt cx="170435" cy="170099"/>
          </a:xfrm>
        </p:grpSpPr>
        <p:sp>
          <p:nvSpPr>
            <p:cNvPr name="Freeform 78" id="78"/>
            <p:cNvSpPr/>
            <p:nvPr/>
          </p:nvSpPr>
          <p:spPr>
            <a:xfrm flipH="false" flipV="false" rot="0">
              <a:off x="0" y="0"/>
              <a:ext cx="170434" cy="170053"/>
            </a:xfrm>
            <a:custGeom>
              <a:avLst/>
              <a:gdLst/>
              <a:ahLst/>
              <a:cxnLst/>
              <a:rect r="r" b="b" t="t" l="l"/>
              <a:pathLst>
                <a:path h="170053" w="170434">
                  <a:moveTo>
                    <a:pt x="85217" y="0"/>
                  </a:moveTo>
                  <a:cubicBezTo>
                    <a:pt x="38354" y="0"/>
                    <a:pt x="0" y="37973"/>
                    <a:pt x="0" y="85217"/>
                  </a:cubicBezTo>
                  <a:cubicBezTo>
                    <a:pt x="0" y="132080"/>
                    <a:pt x="38354" y="170053"/>
                    <a:pt x="85217" y="170053"/>
                  </a:cubicBezTo>
                  <a:cubicBezTo>
                    <a:pt x="132461" y="170053"/>
                    <a:pt x="170434" y="132080"/>
                    <a:pt x="170434" y="85217"/>
                  </a:cubicBezTo>
                  <a:cubicBezTo>
                    <a:pt x="170434" y="37973"/>
                    <a:pt x="132461" y="0"/>
                    <a:pt x="85217" y="0"/>
                  </a:cubicBezTo>
                  <a:close/>
                </a:path>
              </a:pathLst>
            </a:custGeom>
            <a:solidFill>
              <a:srgbClr val="FFFFFF"/>
            </a:solidFill>
          </p:spPr>
        </p:sp>
      </p:grpSp>
      <p:grpSp>
        <p:nvGrpSpPr>
          <p:cNvPr name="Group 79" id="79"/>
          <p:cNvGrpSpPr/>
          <p:nvPr/>
        </p:nvGrpSpPr>
        <p:grpSpPr>
          <a:xfrm rot="0">
            <a:off x="15623970" y="8074502"/>
            <a:ext cx="122988" cy="127830"/>
            <a:chOff x="0" y="0"/>
            <a:chExt cx="163984" cy="170440"/>
          </a:xfrm>
        </p:grpSpPr>
        <p:sp>
          <p:nvSpPr>
            <p:cNvPr name="Freeform 80" id="80"/>
            <p:cNvSpPr/>
            <p:nvPr/>
          </p:nvSpPr>
          <p:spPr>
            <a:xfrm flipH="false" flipV="false" rot="0">
              <a:off x="381" y="0"/>
              <a:ext cx="163322" cy="170053"/>
            </a:xfrm>
            <a:custGeom>
              <a:avLst/>
              <a:gdLst/>
              <a:ahLst/>
              <a:cxnLst/>
              <a:rect r="r" b="b" t="t" l="l"/>
              <a:pathLst>
                <a:path h="170053" w="163322">
                  <a:moveTo>
                    <a:pt x="78105" y="0"/>
                  </a:moveTo>
                  <a:cubicBezTo>
                    <a:pt x="71628" y="0"/>
                    <a:pt x="65913" y="2413"/>
                    <a:pt x="59436" y="3683"/>
                  </a:cubicBezTo>
                  <a:cubicBezTo>
                    <a:pt x="39624" y="41783"/>
                    <a:pt x="19685" y="80137"/>
                    <a:pt x="0" y="118110"/>
                  </a:cubicBezTo>
                  <a:cubicBezTo>
                    <a:pt x="12954" y="148717"/>
                    <a:pt x="43180" y="170053"/>
                    <a:pt x="78105" y="170053"/>
                  </a:cubicBezTo>
                  <a:cubicBezTo>
                    <a:pt x="125349" y="170053"/>
                    <a:pt x="163322" y="132080"/>
                    <a:pt x="163322" y="85217"/>
                  </a:cubicBezTo>
                  <a:cubicBezTo>
                    <a:pt x="163322" y="38354"/>
                    <a:pt x="125222" y="0"/>
                    <a:pt x="78105" y="0"/>
                  </a:cubicBezTo>
                  <a:close/>
                </a:path>
              </a:pathLst>
            </a:custGeom>
            <a:solidFill>
              <a:srgbClr val="FFFFFF"/>
            </a:solidFill>
          </p:spPr>
        </p:sp>
      </p:grpSp>
      <p:grpSp>
        <p:nvGrpSpPr>
          <p:cNvPr name="Group 81" id="81"/>
          <p:cNvGrpSpPr/>
          <p:nvPr/>
        </p:nvGrpSpPr>
        <p:grpSpPr>
          <a:xfrm rot="0">
            <a:off x="16125858" y="9087960"/>
            <a:ext cx="127826" cy="127830"/>
            <a:chOff x="0" y="0"/>
            <a:chExt cx="170435" cy="170440"/>
          </a:xfrm>
        </p:grpSpPr>
        <p:sp>
          <p:nvSpPr>
            <p:cNvPr name="Freeform 82" id="82"/>
            <p:cNvSpPr/>
            <p:nvPr/>
          </p:nvSpPr>
          <p:spPr>
            <a:xfrm flipH="false" flipV="false" rot="0">
              <a:off x="381" y="381"/>
              <a:ext cx="170053" cy="170053"/>
            </a:xfrm>
            <a:custGeom>
              <a:avLst/>
              <a:gdLst/>
              <a:ahLst/>
              <a:cxnLst/>
              <a:rect r="r" b="b" t="t" l="l"/>
              <a:pathLst>
                <a:path h="170053" w="170053">
                  <a:moveTo>
                    <a:pt x="84836" y="0"/>
                  </a:moveTo>
                  <a:cubicBezTo>
                    <a:pt x="37973" y="0"/>
                    <a:pt x="0" y="37973"/>
                    <a:pt x="0" y="84836"/>
                  </a:cubicBezTo>
                  <a:cubicBezTo>
                    <a:pt x="0" y="131699"/>
                    <a:pt x="37973" y="170053"/>
                    <a:pt x="84836" y="170053"/>
                  </a:cubicBezTo>
                  <a:cubicBezTo>
                    <a:pt x="131699" y="170053"/>
                    <a:pt x="170053" y="131699"/>
                    <a:pt x="170053" y="84836"/>
                  </a:cubicBezTo>
                  <a:cubicBezTo>
                    <a:pt x="170053" y="37973"/>
                    <a:pt x="131699" y="0"/>
                    <a:pt x="84836" y="0"/>
                  </a:cubicBezTo>
                  <a:close/>
                </a:path>
              </a:pathLst>
            </a:custGeom>
            <a:solidFill>
              <a:srgbClr val="FFFFFF"/>
            </a:solidFill>
          </p:spPr>
        </p:sp>
      </p:grpSp>
      <p:grpSp>
        <p:nvGrpSpPr>
          <p:cNvPr name="Group 83" id="83"/>
          <p:cNvGrpSpPr/>
          <p:nvPr/>
        </p:nvGrpSpPr>
        <p:grpSpPr>
          <a:xfrm rot="0">
            <a:off x="15787956" y="9087960"/>
            <a:ext cx="127826" cy="127830"/>
            <a:chOff x="0" y="0"/>
            <a:chExt cx="170435" cy="170440"/>
          </a:xfrm>
        </p:grpSpPr>
        <p:sp>
          <p:nvSpPr>
            <p:cNvPr name="Freeform 84" id="84"/>
            <p:cNvSpPr/>
            <p:nvPr/>
          </p:nvSpPr>
          <p:spPr>
            <a:xfrm flipH="false" flipV="false" rot="0">
              <a:off x="0" y="381"/>
              <a:ext cx="170434" cy="170053"/>
            </a:xfrm>
            <a:custGeom>
              <a:avLst/>
              <a:gdLst/>
              <a:ahLst/>
              <a:cxnLst/>
              <a:rect r="r" b="b" t="t" l="l"/>
              <a:pathLst>
                <a:path h="170053" w="170434">
                  <a:moveTo>
                    <a:pt x="85217" y="0"/>
                  </a:moveTo>
                  <a:cubicBezTo>
                    <a:pt x="38354" y="0"/>
                    <a:pt x="0" y="37973"/>
                    <a:pt x="0" y="84836"/>
                  </a:cubicBezTo>
                  <a:cubicBezTo>
                    <a:pt x="0" y="131699"/>
                    <a:pt x="38354" y="170053"/>
                    <a:pt x="85217" y="170053"/>
                  </a:cubicBezTo>
                  <a:cubicBezTo>
                    <a:pt x="132461" y="170053"/>
                    <a:pt x="170434" y="131699"/>
                    <a:pt x="170434" y="84836"/>
                  </a:cubicBezTo>
                  <a:cubicBezTo>
                    <a:pt x="170434" y="37973"/>
                    <a:pt x="132461" y="0"/>
                    <a:pt x="85217" y="0"/>
                  </a:cubicBezTo>
                  <a:close/>
                </a:path>
              </a:pathLst>
            </a:custGeom>
            <a:solidFill>
              <a:srgbClr val="FFFFFF"/>
            </a:solidFill>
          </p:spPr>
        </p:sp>
      </p:grpSp>
      <p:grpSp>
        <p:nvGrpSpPr>
          <p:cNvPr name="Group 85" id="85"/>
          <p:cNvGrpSpPr/>
          <p:nvPr/>
        </p:nvGrpSpPr>
        <p:grpSpPr>
          <a:xfrm rot="2362652">
            <a:off x="797174" y="8005770"/>
            <a:ext cx="3340472" cy="4920108"/>
            <a:chOff x="0" y="0"/>
            <a:chExt cx="4453963" cy="6560144"/>
          </a:xfrm>
        </p:grpSpPr>
        <p:sp>
          <p:nvSpPr>
            <p:cNvPr name="Freeform 86" id="8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87" id="87"/>
          <p:cNvGrpSpPr/>
          <p:nvPr/>
        </p:nvGrpSpPr>
        <p:grpSpPr>
          <a:xfrm rot="-1287342">
            <a:off x="14018906" y="8429164"/>
            <a:ext cx="3340516" cy="4920170"/>
            <a:chOff x="0" y="0"/>
            <a:chExt cx="4454021" cy="6560227"/>
          </a:xfrm>
        </p:grpSpPr>
        <p:sp>
          <p:nvSpPr>
            <p:cNvPr name="Freeform 88" id="88"/>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348" y="0"/>
                    <a:pt x="3847846" y="0"/>
                  </a:cubicBezTo>
                  <a:close/>
                </a:path>
              </a:pathLst>
            </a:custGeom>
            <a:solidFill>
              <a:srgbClr val="573281"/>
            </a:solidFill>
          </p:spPr>
        </p:sp>
      </p:grpSp>
      <p:grpSp>
        <p:nvGrpSpPr>
          <p:cNvPr name="Group 89" id="89"/>
          <p:cNvGrpSpPr/>
          <p:nvPr/>
        </p:nvGrpSpPr>
        <p:grpSpPr>
          <a:xfrm rot="-2089666">
            <a:off x="14340588" y="6991252"/>
            <a:ext cx="3340516" cy="4920172"/>
            <a:chOff x="0" y="0"/>
            <a:chExt cx="4454021" cy="6560229"/>
          </a:xfrm>
        </p:grpSpPr>
        <p:sp>
          <p:nvSpPr>
            <p:cNvPr name="Freeform 90" id="90"/>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348" y="0"/>
                    <a:pt x="3847846" y="0"/>
                  </a:cubicBezTo>
                  <a:close/>
                </a:path>
              </a:pathLst>
            </a:custGeom>
            <a:solidFill>
              <a:srgbClr val="6B3F9E"/>
            </a:solidFill>
          </p:spPr>
        </p:sp>
      </p:grpSp>
      <p:grpSp>
        <p:nvGrpSpPr>
          <p:cNvPr name="Group 91" id="91"/>
          <p:cNvGrpSpPr/>
          <p:nvPr/>
        </p:nvGrpSpPr>
        <p:grpSpPr>
          <a:xfrm rot="2362652">
            <a:off x="531174" y="7192820"/>
            <a:ext cx="3340472" cy="4920108"/>
            <a:chOff x="0" y="0"/>
            <a:chExt cx="4453963" cy="6560144"/>
          </a:xfrm>
        </p:grpSpPr>
        <p:sp>
          <p:nvSpPr>
            <p:cNvPr name="Freeform 92" id="92"/>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TextBox 93" id="93"/>
          <p:cNvSpPr txBox="true"/>
          <p:nvPr/>
        </p:nvSpPr>
        <p:spPr>
          <a:xfrm rot="0">
            <a:off x="5144625" y="7059000"/>
            <a:ext cx="7998750" cy="838275"/>
          </a:xfrm>
          <a:prstGeom prst="rect">
            <a:avLst/>
          </a:prstGeom>
        </p:spPr>
        <p:txBody>
          <a:bodyPr anchor="t" rtlCol="false" tIns="0" lIns="0" bIns="0" rIns="0">
            <a:spAutoFit/>
          </a:bodyPr>
          <a:lstStyle/>
          <a:p>
            <a:pPr algn="ctr">
              <a:lnSpc>
                <a:spcPts val="3840"/>
              </a:lnSpc>
            </a:pPr>
            <a:r>
              <a:rPr lang="en-US" sz="3200">
                <a:solidFill>
                  <a:srgbClr val="6B3F9E"/>
                </a:solidFill>
                <a:latin typeface="Lato"/>
              </a:rPr>
              <a:t>Using NLP toolkit and data science</a:t>
            </a:r>
          </a:p>
        </p:txBody>
      </p:sp>
      <p:sp>
        <p:nvSpPr>
          <p:cNvPr name="TextBox 94" id="94"/>
          <p:cNvSpPr txBox="true"/>
          <p:nvPr/>
        </p:nvSpPr>
        <p:spPr>
          <a:xfrm rot="0">
            <a:off x="2156325" y="2479950"/>
            <a:ext cx="13975350" cy="4120275"/>
          </a:xfrm>
          <a:prstGeom prst="rect">
            <a:avLst/>
          </a:prstGeom>
        </p:spPr>
        <p:txBody>
          <a:bodyPr anchor="t" rtlCol="false" tIns="0" lIns="0" bIns="0" rIns="0">
            <a:spAutoFit/>
          </a:bodyPr>
          <a:lstStyle/>
          <a:p>
            <a:pPr algn="ctr">
              <a:lnSpc>
                <a:spcPts val="17280"/>
              </a:lnSpc>
            </a:pPr>
            <a:r>
              <a:rPr lang="en-US" sz="14400">
                <a:solidFill>
                  <a:srgbClr val="6B3F9E"/>
                </a:solidFill>
                <a:latin typeface="Lilita One Bold"/>
              </a:rPr>
              <a:t>Sentiment Analysis </a:t>
            </a:r>
          </a:p>
        </p:txBody>
      </p:sp>
      <p:sp>
        <p:nvSpPr>
          <p:cNvPr name="Freeform 95" id="95"/>
          <p:cNvSpPr/>
          <p:nvPr/>
        </p:nvSpPr>
        <p:spPr>
          <a:xfrm flipH="false" flipV="false" rot="0">
            <a:off x="15722884" y="379758"/>
            <a:ext cx="4486287" cy="5610069"/>
          </a:xfrm>
          <a:custGeom>
            <a:avLst/>
            <a:gdLst/>
            <a:ahLst/>
            <a:cxnLst/>
            <a:rect r="r" b="b" t="t" l="l"/>
            <a:pathLst>
              <a:path h="5610069" w="4486287">
                <a:moveTo>
                  <a:pt x="0" y="0"/>
                </a:moveTo>
                <a:lnTo>
                  <a:pt x="4486286" y="0"/>
                </a:lnTo>
                <a:lnTo>
                  <a:pt x="4486286" y="5610068"/>
                </a:lnTo>
                <a:lnTo>
                  <a:pt x="0" y="56100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6" id="96"/>
          <p:cNvSpPr/>
          <p:nvPr/>
        </p:nvSpPr>
        <p:spPr>
          <a:xfrm flipH="false" flipV="false" rot="0">
            <a:off x="13878482" y="2344181"/>
            <a:ext cx="5407010" cy="5939204"/>
          </a:xfrm>
          <a:custGeom>
            <a:avLst/>
            <a:gdLst/>
            <a:ahLst/>
            <a:cxnLst/>
            <a:rect r="r" b="b" t="t" l="l"/>
            <a:pathLst>
              <a:path h="5939204" w="5407010">
                <a:moveTo>
                  <a:pt x="0" y="0"/>
                </a:moveTo>
                <a:lnTo>
                  <a:pt x="5407010" y="0"/>
                </a:lnTo>
                <a:lnTo>
                  <a:pt x="5407010" y="5939204"/>
                </a:lnTo>
                <a:lnTo>
                  <a:pt x="0" y="59392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7" id="97"/>
          <p:cNvSpPr/>
          <p:nvPr/>
        </p:nvSpPr>
        <p:spPr>
          <a:xfrm flipH="false" flipV="false" rot="0">
            <a:off x="14793415" y="5810869"/>
            <a:ext cx="4316487" cy="5521306"/>
          </a:xfrm>
          <a:custGeom>
            <a:avLst/>
            <a:gdLst/>
            <a:ahLst/>
            <a:cxnLst/>
            <a:rect r="r" b="b" t="t" l="l"/>
            <a:pathLst>
              <a:path h="5521306" w="4316487">
                <a:moveTo>
                  <a:pt x="0" y="0"/>
                </a:moveTo>
                <a:lnTo>
                  <a:pt x="4316488" y="0"/>
                </a:lnTo>
                <a:lnTo>
                  <a:pt x="4316488" y="5521306"/>
                </a:lnTo>
                <a:lnTo>
                  <a:pt x="0" y="55213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8" id="98"/>
          <p:cNvSpPr/>
          <p:nvPr/>
        </p:nvSpPr>
        <p:spPr>
          <a:xfrm flipH="false" flipV="false" rot="0">
            <a:off x="-1234122" y="676361"/>
            <a:ext cx="4570079" cy="5651842"/>
          </a:xfrm>
          <a:custGeom>
            <a:avLst/>
            <a:gdLst/>
            <a:ahLst/>
            <a:cxnLst/>
            <a:rect r="r" b="b" t="t" l="l"/>
            <a:pathLst>
              <a:path h="5651842" w="4570079">
                <a:moveTo>
                  <a:pt x="0" y="0"/>
                </a:moveTo>
                <a:lnTo>
                  <a:pt x="4570080" y="0"/>
                </a:lnTo>
                <a:lnTo>
                  <a:pt x="4570080" y="5651842"/>
                </a:lnTo>
                <a:lnTo>
                  <a:pt x="0" y="565184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9" id="99"/>
          <p:cNvSpPr/>
          <p:nvPr/>
        </p:nvSpPr>
        <p:spPr>
          <a:xfrm flipH="false" flipV="false" rot="0">
            <a:off x="-1612626" y="2705784"/>
            <a:ext cx="5755369" cy="5902279"/>
          </a:xfrm>
          <a:custGeom>
            <a:avLst/>
            <a:gdLst/>
            <a:ahLst/>
            <a:cxnLst/>
            <a:rect r="r" b="b" t="t" l="l"/>
            <a:pathLst>
              <a:path h="5902279" w="5755369">
                <a:moveTo>
                  <a:pt x="0" y="0"/>
                </a:moveTo>
                <a:lnTo>
                  <a:pt x="5755368" y="0"/>
                </a:lnTo>
                <a:lnTo>
                  <a:pt x="5755368" y="5902278"/>
                </a:lnTo>
                <a:lnTo>
                  <a:pt x="0" y="59022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0" id="100"/>
          <p:cNvSpPr/>
          <p:nvPr/>
        </p:nvSpPr>
        <p:spPr>
          <a:xfrm flipH="false" flipV="false" rot="0">
            <a:off x="-1133147" y="5896728"/>
            <a:ext cx="4796410" cy="5755117"/>
          </a:xfrm>
          <a:custGeom>
            <a:avLst/>
            <a:gdLst/>
            <a:ahLst/>
            <a:cxnLst/>
            <a:rect r="r" b="b" t="t" l="l"/>
            <a:pathLst>
              <a:path h="5755117" w="4796410">
                <a:moveTo>
                  <a:pt x="0" y="0"/>
                </a:moveTo>
                <a:lnTo>
                  <a:pt x="4796410" y="0"/>
                </a:lnTo>
                <a:lnTo>
                  <a:pt x="4796410" y="5755116"/>
                </a:lnTo>
                <a:lnTo>
                  <a:pt x="0" y="575511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9DB4"/>
        </a:solidFill>
      </p:bgPr>
    </p:bg>
    <p:spTree>
      <p:nvGrpSpPr>
        <p:cNvPr id="1" name=""/>
        <p:cNvGrpSpPr/>
        <p:nvPr/>
      </p:nvGrpSpPr>
      <p:grpSpPr>
        <a:xfrm>
          <a:off x="0" y="0"/>
          <a:ext cx="0" cy="0"/>
          <a:chOff x="0" y="0"/>
          <a:chExt cx="0" cy="0"/>
        </a:xfrm>
      </p:grpSpPr>
      <p:grpSp>
        <p:nvGrpSpPr>
          <p:cNvPr name="Group 2" id="2"/>
          <p:cNvGrpSpPr/>
          <p:nvPr/>
        </p:nvGrpSpPr>
        <p:grpSpPr>
          <a:xfrm rot="0">
            <a:off x="2" y="2836052"/>
            <a:ext cx="16913882" cy="7450962"/>
            <a:chOff x="0" y="0"/>
            <a:chExt cx="22551843" cy="9934616"/>
          </a:xfrm>
        </p:grpSpPr>
        <p:sp>
          <p:nvSpPr>
            <p:cNvPr name="Freeform 3" id="3"/>
            <p:cNvSpPr/>
            <p:nvPr/>
          </p:nvSpPr>
          <p:spPr>
            <a:xfrm flipH="false" flipV="false" rot="0">
              <a:off x="0" y="0"/>
              <a:ext cx="22551898" cy="9933813"/>
            </a:xfrm>
            <a:custGeom>
              <a:avLst/>
              <a:gdLst/>
              <a:ahLst/>
              <a:cxnLst/>
              <a:rect r="r" b="b" t="t" l="l"/>
              <a:pathLst>
                <a:path h="9933813" w="22551898">
                  <a:moveTo>
                    <a:pt x="2313178" y="0"/>
                  </a:moveTo>
                  <a:cubicBezTo>
                    <a:pt x="1638427" y="0"/>
                    <a:pt x="901954" y="200660"/>
                    <a:pt x="0" y="570230"/>
                  </a:cubicBezTo>
                  <a:lnTo>
                    <a:pt x="0" y="9933813"/>
                  </a:lnTo>
                  <a:lnTo>
                    <a:pt x="22551898" y="9933813"/>
                  </a:lnTo>
                  <a:cubicBezTo>
                    <a:pt x="21709126" y="6625972"/>
                    <a:pt x="19191860" y="5234432"/>
                    <a:pt x="15696185" y="5234432"/>
                  </a:cubicBezTo>
                  <a:cubicBezTo>
                    <a:pt x="14773656" y="5234432"/>
                    <a:pt x="13782548" y="5331333"/>
                    <a:pt x="12736449" y="5515610"/>
                  </a:cubicBezTo>
                  <a:cubicBezTo>
                    <a:pt x="11981052" y="5648452"/>
                    <a:pt x="11389487" y="5727446"/>
                    <a:pt x="10885297" y="5727446"/>
                  </a:cubicBezTo>
                  <a:cubicBezTo>
                    <a:pt x="9248521" y="5727446"/>
                    <a:pt x="8534400" y="4893183"/>
                    <a:pt x="6167120" y="2353564"/>
                  </a:cubicBezTo>
                  <a:cubicBezTo>
                    <a:pt x="4642739" y="716788"/>
                    <a:pt x="3589909" y="0"/>
                    <a:pt x="2313178" y="0"/>
                  </a:cubicBezTo>
                  <a:close/>
                </a:path>
              </a:pathLst>
            </a:custGeom>
            <a:solidFill>
              <a:srgbClr val="C4F4DE"/>
            </a:solidFill>
          </p:spPr>
        </p:sp>
      </p:grpSp>
      <p:sp>
        <p:nvSpPr>
          <p:cNvPr name="Freeform 4" id="4"/>
          <p:cNvSpPr/>
          <p:nvPr/>
        </p:nvSpPr>
        <p:spPr>
          <a:xfrm flipH="false" flipV="false" rot="0">
            <a:off x="14419190" y="1535102"/>
            <a:ext cx="2492622" cy="2492876"/>
          </a:xfrm>
          <a:custGeom>
            <a:avLst/>
            <a:gdLst/>
            <a:ahLst/>
            <a:cxnLst/>
            <a:rect r="r" b="b" t="t" l="l"/>
            <a:pathLst>
              <a:path h="2492876" w="2492622">
                <a:moveTo>
                  <a:pt x="0" y="0"/>
                </a:moveTo>
                <a:lnTo>
                  <a:pt x="2492622" y="0"/>
                </a:lnTo>
                <a:lnTo>
                  <a:pt x="2492622" y="2492876"/>
                </a:lnTo>
                <a:lnTo>
                  <a:pt x="0" y="2492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26448" y="2135010"/>
            <a:ext cx="11725200" cy="5889846"/>
            <a:chOff x="0" y="0"/>
            <a:chExt cx="15633600" cy="7853128"/>
          </a:xfrm>
        </p:grpSpPr>
        <p:sp>
          <p:nvSpPr>
            <p:cNvPr name="Freeform 6" id="6"/>
            <p:cNvSpPr/>
            <p:nvPr/>
          </p:nvSpPr>
          <p:spPr>
            <a:xfrm flipH="false" flipV="false" rot="0">
              <a:off x="0" y="0"/>
              <a:ext cx="15633574" cy="7853172"/>
            </a:xfrm>
            <a:custGeom>
              <a:avLst/>
              <a:gdLst/>
              <a:ahLst/>
              <a:cxnLst/>
              <a:rect r="r" b="b" t="t" l="l"/>
              <a:pathLst>
                <a:path h="7853172" w="15633574">
                  <a:moveTo>
                    <a:pt x="0" y="421386"/>
                  </a:moveTo>
                  <a:cubicBezTo>
                    <a:pt x="0" y="188722"/>
                    <a:pt x="188722" y="0"/>
                    <a:pt x="421386" y="0"/>
                  </a:cubicBezTo>
                  <a:lnTo>
                    <a:pt x="15212188" y="0"/>
                  </a:lnTo>
                  <a:cubicBezTo>
                    <a:pt x="15444978" y="0"/>
                    <a:pt x="15633574" y="188722"/>
                    <a:pt x="15633574" y="421386"/>
                  </a:cubicBezTo>
                  <a:lnTo>
                    <a:pt x="15633574" y="7431786"/>
                  </a:lnTo>
                  <a:cubicBezTo>
                    <a:pt x="15633574" y="7664577"/>
                    <a:pt x="15444851" y="7853172"/>
                    <a:pt x="15212188" y="7853172"/>
                  </a:cubicBezTo>
                  <a:lnTo>
                    <a:pt x="421386" y="7853172"/>
                  </a:lnTo>
                  <a:cubicBezTo>
                    <a:pt x="188722" y="7853172"/>
                    <a:pt x="0" y="7664450"/>
                    <a:pt x="0" y="7431786"/>
                  </a:cubicBezTo>
                  <a:close/>
                </a:path>
              </a:pathLst>
            </a:custGeom>
            <a:solidFill>
              <a:srgbClr val="FFF5ED"/>
            </a:solidFill>
          </p:spPr>
        </p:sp>
      </p:grpSp>
      <p:grpSp>
        <p:nvGrpSpPr>
          <p:cNvPr name="Group 7" id="7"/>
          <p:cNvGrpSpPr/>
          <p:nvPr/>
        </p:nvGrpSpPr>
        <p:grpSpPr>
          <a:xfrm rot="-10800000">
            <a:off x="1426440" y="6577730"/>
            <a:ext cx="11725200" cy="2639400"/>
            <a:chOff x="0" y="0"/>
            <a:chExt cx="15633600" cy="3519200"/>
          </a:xfrm>
        </p:grpSpPr>
        <p:sp>
          <p:nvSpPr>
            <p:cNvPr name="Freeform 8" id="8"/>
            <p:cNvSpPr/>
            <p:nvPr/>
          </p:nvSpPr>
          <p:spPr>
            <a:xfrm flipH="false" flipV="false" rot="0">
              <a:off x="0" y="0"/>
              <a:ext cx="15633573" cy="3519170"/>
            </a:xfrm>
            <a:custGeom>
              <a:avLst/>
              <a:gdLst/>
              <a:ahLst/>
              <a:cxnLst/>
              <a:rect r="r" b="b" t="t" l="l"/>
              <a:pathLst>
                <a:path h="3519170" w="15633573">
                  <a:moveTo>
                    <a:pt x="1041654" y="0"/>
                  </a:moveTo>
                  <a:lnTo>
                    <a:pt x="14591919" y="0"/>
                  </a:lnTo>
                  <a:cubicBezTo>
                    <a:pt x="15167229" y="0"/>
                    <a:pt x="15633573" y="466344"/>
                    <a:pt x="15633573" y="1041654"/>
                  </a:cubicBezTo>
                  <a:lnTo>
                    <a:pt x="15633573" y="3519170"/>
                  </a:lnTo>
                  <a:lnTo>
                    <a:pt x="0" y="3519170"/>
                  </a:lnTo>
                  <a:lnTo>
                    <a:pt x="0" y="1041654"/>
                  </a:lnTo>
                  <a:cubicBezTo>
                    <a:pt x="0" y="466344"/>
                    <a:pt x="466344" y="0"/>
                    <a:pt x="1041654" y="0"/>
                  </a:cubicBezTo>
                  <a:close/>
                </a:path>
              </a:pathLst>
            </a:custGeom>
            <a:solidFill>
              <a:srgbClr val="6B3F9E"/>
            </a:solidFill>
          </p:spPr>
        </p:sp>
      </p:grpSp>
      <p:sp>
        <p:nvSpPr>
          <p:cNvPr name="TextBox 9" id="9"/>
          <p:cNvSpPr txBox="true"/>
          <p:nvPr/>
        </p:nvSpPr>
        <p:spPr>
          <a:xfrm rot="0">
            <a:off x="2105275" y="6978288"/>
            <a:ext cx="10367550" cy="1819275"/>
          </a:xfrm>
          <a:prstGeom prst="rect">
            <a:avLst/>
          </a:prstGeom>
        </p:spPr>
        <p:txBody>
          <a:bodyPr anchor="t" rtlCol="false" tIns="0" lIns="0" bIns="0" rIns="0">
            <a:spAutoFit/>
          </a:bodyPr>
          <a:lstStyle/>
          <a:p>
            <a:pPr algn="l">
              <a:lnSpc>
                <a:spcPts val="4800"/>
              </a:lnSpc>
            </a:pPr>
            <a:r>
              <a:rPr lang="en-US" sz="4000">
                <a:solidFill>
                  <a:srgbClr val="FFFFFF"/>
                </a:solidFill>
                <a:latin typeface="Lilita One"/>
              </a:rPr>
              <a:t>Click below for:</a:t>
            </a:r>
          </a:p>
          <a:p>
            <a:pPr algn="l">
              <a:lnSpc>
                <a:spcPts val="4800"/>
              </a:lnSpc>
            </a:pPr>
            <a:r>
              <a:rPr lang="en-US" sz="4000" u="sng">
                <a:solidFill>
                  <a:srgbClr val="FFD366"/>
                </a:solidFill>
                <a:latin typeface="Lilita One"/>
                <a:hlinkClick r:id="rId5" tooltip="https://github.com/SridharX3/Sentiment-Analysis/tree/main"/>
              </a:rPr>
              <a:t>Github link</a:t>
            </a:r>
          </a:p>
          <a:p>
            <a:pPr algn="l">
              <a:lnSpc>
                <a:spcPts val="4800"/>
              </a:lnSpc>
            </a:pPr>
          </a:p>
        </p:txBody>
      </p:sp>
      <p:sp>
        <p:nvSpPr>
          <p:cNvPr name="TextBox 10" id="10"/>
          <p:cNvSpPr txBox="true"/>
          <p:nvPr/>
        </p:nvSpPr>
        <p:spPr>
          <a:xfrm rot="0">
            <a:off x="2105275" y="3482950"/>
            <a:ext cx="10367550" cy="2474475"/>
          </a:xfrm>
          <a:prstGeom prst="rect">
            <a:avLst/>
          </a:prstGeom>
        </p:spPr>
        <p:txBody>
          <a:bodyPr anchor="t" rtlCol="false" tIns="0" lIns="0" bIns="0" rIns="0">
            <a:spAutoFit/>
          </a:bodyPr>
          <a:lstStyle/>
          <a:p>
            <a:pPr algn="l">
              <a:lnSpc>
                <a:spcPts val="5520"/>
              </a:lnSpc>
            </a:pPr>
            <a:r>
              <a:rPr lang="en-US" sz="4600">
                <a:solidFill>
                  <a:srgbClr val="6B3F9E"/>
                </a:solidFill>
                <a:latin typeface="Lato"/>
              </a:rPr>
              <a:t>The sentiment analysis model effectively categorized customer sentiments into distinct categories, providing valuable insights.</a:t>
            </a:r>
          </a:p>
        </p:txBody>
      </p:sp>
      <p:sp>
        <p:nvSpPr>
          <p:cNvPr name="Freeform 11" id="11"/>
          <p:cNvSpPr/>
          <p:nvPr/>
        </p:nvSpPr>
        <p:spPr>
          <a:xfrm flipH="false" flipV="false" rot="0">
            <a:off x="15988230" y="2343103"/>
            <a:ext cx="3466992" cy="4335341"/>
          </a:xfrm>
          <a:custGeom>
            <a:avLst/>
            <a:gdLst/>
            <a:ahLst/>
            <a:cxnLst/>
            <a:rect r="r" b="b" t="t" l="l"/>
            <a:pathLst>
              <a:path h="4335341" w="3466992">
                <a:moveTo>
                  <a:pt x="0" y="0"/>
                </a:moveTo>
                <a:lnTo>
                  <a:pt x="3466992" y="0"/>
                </a:lnTo>
                <a:lnTo>
                  <a:pt x="3466992" y="4335340"/>
                </a:lnTo>
                <a:lnTo>
                  <a:pt x="0" y="4335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659995" y="4126104"/>
            <a:ext cx="4178002" cy="4589192"/>
          </a:xfrm>
          <a:custGeom>
            <a:avLst/>
            <a:gdLst/>
            <a:ahLst/>
            <a:cxnLst/>
            <a:rect r="r" b="b" t="t" l="l"/>
            <a:pathLst>
              <a:path h="4589192" w="4178002">
                <a:moveTo>
                  <a:pt x="0" y="0"/>
                </a:moveTo>
                <a:lnTo>
                  <a:pt x="4178002" y="0"/>
                </a:lnTo>
                <a:lnTo>
                  <a:pt x="4178002" y="4589192"/>
                </a:lnTo>
                <a:lnTo>
                  <a:pt x="0" y="4589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5617006" y="6822898"/>
            <a:ext cx="3453427" cy="4328253"/>
          </a:xfrm>
          <a:custGeom>
            <a:avLst/>
            <a:gdLst/>
            <a:ahLst/>
            <a:cxnLst/>
            <a:rect r="r" b="b" t="t" l="l"/>
            <a:pathLst>
              <a:path h="4328253" w="3453427">
                <a:moveTo>
                  <a:pt x="0" y="0"/>
                </a:moveTo>
                <a:lnTo>
                  <a:pt x="3453428" y="0"/>
                </a:lnTo>
                <a:lnTo>
                  <a:pt x="3453428" y="4328252"/>
                </a:lnTo>
                <a:lnTo>
                  <a:pt x="0" y="43282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598175" y="-316825"/>
            <a:ext cx="12968550" cy="2360400"/>
          </a:xfrm>
          <a:prstGeom prst="rect">
            <a:avLst/>
          </a:prstGeom>
        </p:spPr>
        <p:txBody>
          <a:bodyPr anchor="t" rtlCol="false" tIns="0" lIns="0" bIns="0" rIns="0">
            <a:spAutoFit/>
          </a:bodyPr>
          <a:lstStyle/>
          <a:p>
            <a:pPr algn="ctr">
              <a:lnSpc>
                <a:spcPts val="16800"/>
              </a:lnSpc>
            </a:pPr>
            <a:r>
              <a:rPr lang="en-US" sz="14000">
                <a:solidFill>
                  <a:srgbClr val="6B3F9E"/>
                </a:solidFill>
                <a:latin typeface="Lilita One Bold"/>
              </a:rPr>
              <a:t>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7970" cy="10289826"/>
          </a:xfrm>
          <a:custGeom>
            <a:avLst/>
            <a:gdLst/>
            <a:ahLst/>
            <a:cxnLst/>
            <a:rect r="r" b="b" t="t" l="l"/>
            <a:pathLst>
              <a:path h="10289826" w="18287970">
                <a:moveTo>
                  <a:pt x="0" y="0"/>
                </a:moveTo>
                <a:lnTo>
                  <a:pt x="18287970" y="0"/>
                </a:lnTo>
                <a:lnTo>
                  <a:pt x="18287970" y="10289826"/>
                </a:lnTo>
                <a:lnTo>
                  <a:pt x="0" y="10289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17875" y="1160900"/>
            <a:ext cx="15252150" cy="972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Agenda</a:t>
            </a:r>
          </a:p>
        </p:txBody>
      </p:sp>
      <p:sp>
        <p:nvSpPr>
          <p:cNvPr name="TextBox 4" id="4"/>
          <p:cNvSpPr txBox="true"/>
          <p:nvPr/>
        </p:nvSpPr>
        <p:spPr>
          <a:xfrm rot="0">
            <a:off x="2638551" y="338552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01</a:t>
            </a:r>
          </a:p>
        </p:txBody>
      </p:sp>
      <p:sp>
        <p:nvSpPr>
          <p:cNvPr name="TextBox 5" id="5"/>
          <p:cNvSpPr txBox="true"/>
          <p:nvPr/>
        </p:nvSpPr>
        <p:spPr>
          <a:xfrm rot="0">
            <a:off x="4485275" y="3613000"/>
            <a:ext cx="46201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Problem Statement</a:t>
            </a:r>
          </a:p>
        </p:txBody>
      </p:sp>
      <p:sp>
        <p:nvSpPr>
          <p:cNvPr name="TextBox 6" id="6"/>
          <p:cNvSpPr txBox="true"/>
          <p:nvPr/>
        </p:nvSpPr>
        <p:spPr>
          <a:xfrm rot="0">
            <a:off x="4485285" y="4163850"/>
            <a:ext cx="4488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our problem statement.</a:t>
            </a:r>
          </a:p>
        </p:txBody>
      </p:sp>
      <p:sp>
        <p:nvSpPr>
          <p:cNvPr name="TextBox 7" id="7"/>
          <p:cNvSpPr txBox="true"/>
          <p:nvPr/>
        </p:nvSpPr>
        <p:spPr>
          <a:xfrm rot="0">
            <a:off x="2638551" y="622347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03</a:t>
            </a:r>
          </a:p>
        </p:txBody>
      </p:sp>
      <p:sp>
        <p:nvSpPr>
          <p:cNvPr name="TextBox 8" id="8"/>
          <p:cNvSpPr txBox="true"/>
          <p:nvPr/>
        </p:nvSpPr>
        <p:spPr>
          <a:xfrm rot="0">
            <a:off x="4485275" y="645075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End Users &amp; Target Audience</a:t>
            </a:r>
          </a:p>
        </p:txBody>
      </p:sp>
      <p:sp>
        <p:nvSpPr>
          <p:cNvPr name="TextBox 9" id="9"/>
          <p:cNvSpPr txBox="true"/>
          <p:nvPr/>
        </p:nvSpPr>
        <p:spPr>
          <a:xfrm rot="0">
            <a:off x="4485275" y="7001850"/>
            <a:ext cx="4269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Target audience &amp; end users</a:t>
            </a:r>
          </a:p>
        </p:txBody>
      </p:sp>
      <p:sp>
        <p:nvSpPr>
          <p:cNvPr name="TextBox 10" id="10"/>
          <p:cNvSpPr txBox="true"/>
          <p:nvPr/>
        </p:nvSpPr>
        <p:spPr>
          <a:xfrm rot="0">
            <a:off x="9798749" y="338552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02</a:t>
            </a:r>
          </a:p>
        </p:txBody>
      </p:sp>
      <p:sp>
        <p:nvSpPr>
          <p:cNvPr name="TextBox 11" id="11"/>
          <p:cNvSpPr txBox="true"/>
          <p:nvPr/>
        </p:nvSpPr>
        <p:spPr>
          <a:xfrm rot="0">
            <a:off x="11645475" y="361300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Project Overview</a:t>
            </a:r>
          </a:p>
        </p:txBody>
      </p:sp>
      <p:sp>
        <p:nvSpPr>
          <p:cNvPr name="TextBox 12" id="12"/>
          <p:cNvSpPr txBox="true"/>
          <p:nvPr/>
        </p:nvSpPr>
        <p:spPr>
          <a:xfrm rot="0">
            <a:off x="11645495" y="4163850"/>
            <a:ext cx="61747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Knowing what’s the</a:t>
            </a:r>
          </a:p>
          <a:p>
            <a:pPr algn="l">
              <a:lnSpc>
                <a:spcPts val="3840"/>
              </a:lnSpc>
            </a:pPr>
            <a:r>
              <a:rPr lang="en-US" sz="3200">
                <a:solidFill>
                  <a:srgbClr val="6B3F9E"/>
                </a:solidFill>
                <a:latin typeface="Lato"/>
              </a:rPr>
              <a:t> essence of our project.</a:t>
            </a:r>
          </a:p>
        </p:txBody>
      </p:sp>
      <p:sp>
        <p:nvSpPr>
          <p:cNvPr name="TextBox 13" id="13"/>
          <p:cNvSpPr txBox="true"/>
          <p:nvPr/>
        </p:nvSpPr>
        <p:spPr>
          <a:xfrm rot="0">
            <a:off x="9798749" y="6223475"/>
            <a:ext cx="1663950" cy="1746750"/>
          </a:xfrm>
          <a:prstGeom prst="rect">
            <a:avLst/>
          </a:prstGeom>
        </p:spPr>
        <p:txBody>
          <a:bodyPr anchor="t" rtlCol="false" tIns="0" lIns="0" bIns="0" rIns="0">
            <a:spAutoFit/>
          </a:bodyPr>
          <a:lstStyle/>
          <a:p>
            <a:pPr algn="ctr">
              <a:lnSpc>
                <a:spcPts val="8880"/>
              </a:lnSpc>
            </a:pPr>
            <a:r>
              <a:rPr lang="en-US" sz="7400">
                <a:solidFill>
                  <a:srgbClr val="6B3F9E"/>
                </a:solidFill>
                <a:latin typeface="Lilita One Bold"/>
              </a:rPr>
              <a:t>04</a:t>
            </a:r>
          </a:p>
        </p:txBody>
      </p:sp>
      <p:sp>
        <p:nvSpPr>
          <p:cNvPr name="TextBox 14" id="14"/>
          <p:cNvSpPr txBox="true"/>
          <p:nvPr/>
        </p:nvSpPr>
        <p:spPr>
          <a:xfrm rot="0">
            <a:off x="11645475" y="6450750"/>
            <a:ext cx="4003950" cy="6996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Our solution and its ‘WOW!’</a:t>
            </a:r>
          </a:p>
        </p:txBody>
      </p:sp>
      <p:sp>
        <p:nvSpPr>
          <p:cNvPr name="TextBox 15" id="15"/>
          <p:cNvSpPr txBox="true"/>
          <p:nvPr/>
        </p:nvSpPr>
        <p:spPr>
          <a:xfrm rot="0">
            <a:off x="11645485" y="7001850"/>
            <a:ext cx="4620150" cy="12054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Our unique solution to 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8029640" y="2366900"/>
            <a:ext cx="10258360" cy="7920100"/>
          </a:xfrm>
          <a:custGeom>
            <a:avLst/>
            <a:gdLst/>
            <a:ahLst/>
            <a:cxnLst/>
            <a:rect r="r" b="b" t="t" l="l"/>
            <a:pathLst>
              <a:path h="7920100" w="10258360">
                <a:moveTo>
                  <a:pt x="0" y="0"/>
                </a:moveTo>
                <a:lnTo>
                  <a:pt x="10258360" y="0"/>
                </a:lnTo>
                <a:lnTo>
                  <a:pt x="10258360" y="7920100"/>
                </a:lnTo>
                <a:lnTo>
                  <a:pt x="0" y="7920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523356">
            <a:off x="3220610" y="2595282"/>
            <a:ext cx="3340442" cy="4920062"/>
            <a:chOff x="0" y="0"/>
            <a:chExt cx="4453923" cy="6560083"/>
          </a:xfrm>
        </p:grpSpPr>
        <p:sp>
          <p:nvSpPr>
            <p:cNvPr name="Freeform 4" id="4"/>
            <p:cNvSpPr/>
            <p:nvPr/>
          </p:nvSpPr>
          <p:spPr>
            <a:xfrm flipH="false" flipV="false" rot="0">
              <a:off x="0" y="0"/>
              <a:ext cx="4453890" cy="6560058"/>
            </a:xfrm>
            <a:custGeom>
              <a:avLst/>
              <a:gdLst/>
              <a:ahLst/>
              <a:cxnLst/>
              <a:rect r="r" b="b" t="t" l="l"/>
              <a:pathLst>
                <a:path h="6560058" w="4453890">
                  <a:moveTo>
                    <a:pt x="606171" y="0"/>
                  </a:moveTo>
                  <a:cubicBezTo>
                    <a:pt x="272923" y="0"/>
                    <a:pt x="0" y="272669"/>
                    <a:pt x="0" y="606171"/>
                  </a:cubicBezTo>
                  <a:lnTo>
                    <a:pt x="0" y="5953887"/>
                  </a:lnTo>
                  <a:cubicBezTo>
                    <a:pt x="0" y="6287389"/>
                    <a:pt x="272923" y="6560058"/>
                    <a:pt x="606171" y="6560058"/>
                  </a:cubicBezTo>
                  <a:lnTo>
                    <a:pt x="3847719" y="6560058"/>
                  </a:lnTo>
                  <a:cubicBezTo>
                    <a:pt x="4181221" y="6560058"/>
                    <a:pt x="4453890" y="6287389"/>
                    <a:pt x="4453890" y="5953887"/>
                  </a:cubicBezTo>
                  <a:lnTo>
                    <a:pt x="4453890" y="606171"/>
                  </a:lnTo>
                  <a:cubicBezTo>
                    <a:pt x="4453890" y="272669"/>
                    <a:pt x="4181221" y="0"/>
                    <a:pt x="3847719" y="0"/>
                  </a:cubicBezTo>
                  <a:close/>
                </a:path>
              </a:pathLst>
            </a:custGeom>
            <a:solidFill>
              <a:srgbClr val="4A2A6F"/>
            </a:solidFill>
          </p:spPr>
        </p:sp>
      </p:grpSp>
      <p:sp>
        <p:nvSpPr>
          <p:cNvPr name="TextBox 5" id="5"/>
          <p:cNvSpPr txBox="true"/>
          <p:nvPr/>
        </p:nvSpPr>
        <p:spPr>
          <a:xfrm rot="0">
            <a:off x="9407375" y="4956600"/>
            <a:ext cx="8434350" cy="9486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Problem Statement</a:t>
            </a:r>
          </a:p>
        </p:txBody>
      </p:sp>
      <p:sp>
        <p:nvSpPr>
          <p:cNvPr name="TextBox 6" id="6"/>
          <p:cNvSpPr txBox="true"/>
          <p:nvPr/>
        </p:nvSpPr>
        <p:spPr>
          <a:xfrm rot="0">
            <a:off x="9407375" y="6562200"/>
            <a:ext cx="7010550" cy="5640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Defining the problem statement of our revolutionary solution</a:t>
            </a:r>
          </a:p>
        </p:txBody>
      </p:sp>
      <p:sp>
        <p:nvSpPr>
          <p:cNvPr name="TextBox 7" id="7"/>
          <p:cNvSpPr txBox="true"/>
          <p:nvPr/>
        </p:nvSpPr>
        <p:spPr>
          <a:xfrm rot="0">
            <a:off x="9431101" y="2802250"/>
            <a:ext cx="7338750" cy="1750275"/>
          </a:xfrm>
          <a:prstGeom prst="rect">
            <a:avLst/>
          </a:prstGeom>
        </p:spPr>
        <p:txBody>
          <a:bodyPr anchor="t" rtlCol="false" tIns="0" lIns="0" bIns="0" rIns="0">
            <a:spAutoFit/>
          </a:bodyPr>
          <a:lstStyle/>
          <a:p>
            <a:pPr algn="l">
              <a:lnSpc>
                <a:spcPts val="23039"/>
              </a:lnSpc>
            </a:pPr>
            <a:r>
              <a:rPr lang="en-US" sz="19200">
                <a:solidFill>
                  <a:srgbClr val="6B3F9E"/>
                </a:solidFill>
                <a:latin typeface="Lilita One Bold"/>
              </a:rPr>
              <a:t>01</a:t>
            </a:r>
          </a:p>
        </p:txBody>
      </p:sp>
      <p:grpSp>
        <p:nvGrpSpPr>
          <p:cNvPr name="Group 8" id="8"/>
          <p:cNvGrpSpPr/>
          <p:nvPr/>
        </p:nvGrpSpPr>
        <p:grpSpPr>
          <a:xfrm rot="1318253">
            <a:off x="4231854" y="3024976"/>
            <a:ext cx="3340538" cy="4920204"/>
            <a:chOff x="0" y="0"/>
            <a:chExt cx="4454051" cy="6560272"/>
          </a:xfrm>
        </p:grpSpPr>
        <p:sp>
          <p:nvSpPr>
            <p:cNvPr name="Freeform 9" id="9"/>
            <p:cNvSpPr/>
            <p:nvPr/>
          </p:nvSpPr>
          <p:spPr>
            <a:xfrm flipH="false" flipV="false" rot="0">
              <a:off x="0" y="0"/>
              <a:ext cx="4454017" cy="6560312"/>
            </a:xfrm>
            <a:custGeom>
              <a:avLst/>
              <a:gdLst/>
              <a:ahLst/>
              <a:cxnLst/>
              <a:rect r="r" b="b" t="t" l="l"/>
              <a:pathLst>
                <a:path h="6560312" w="4454017">
                  <a:moveTo>
                    <a:pt x="606171" y="0"/>
                  </a:moveTo>
                  <a:cubicBezTo>
                    <a:pt x="272923" y="0"/>
                    <a:pt x="0" y="272669"/>
                    <a:pt x="0" y="606171"/>
                  </a:cubicBezTo>
                  <a:lnTo>
                    <a:pt x="0" y="5954141"/>
                  </a:lnTo>
                  <a:cubicBezTo>
                    <a:pt x="0" y="6287643"/>
                    <a:pt x="272923" y="6560312"/>
                    <a:pt x="606171" y="6560312"/>
                  </a:cubicBezTo>
                  <a:lnTo>
                    <a:pt x="3847846" y="6560312"/>
                  </a:lnTo>
                  <a:cubicBezTo>
                    <a:pt x="4181348" y="6560312"/>
                    <a:pt x="4454017" y="6287643"/>
                    <a:pt x="4454017" y="5954141"/>
                  </a:cubicBezTo>
                  <a:lnTo>
                    <a:pt x="4454017" y="606171"/>
                  </a:lnTo>
                  <a:cubicBezTo>
                    <a:pt x="4454017" y="272669"/>
                    <a:pt x="4181348" y="0"/>
                    <a:pt x="3847846" y="0"/>
                  </a:cubicBezTo>
                  <a:close/>
                </a:path>
              </a:pathLst>
            </a:custGeom>
            <a:solidFill>
              <a:srgbClr val="573281"/>
            </a:solidFill>
          </p:spPr>
        </p:sp>
      </p:grpSp>
      <p:grpSp>
        <p:nvGrpSpPr>
          <p:cNvPr name="Group 10" id="10"/>
          <p:cNvGrpSpPr/>
          <p:nvPr/>
        </p:nvGrpSpPr>
        <p:grpSpPr>
          <a:xfrm rot="1318253">
            <a:off x="4007466" y="2485470"/>
            <a:ext cx="3340538" cy="4920204"/>
            <a:chOff x="0" y="0"/>
            <a:chExt cx="4454051" cy="6560272"/>
          </a:xfrm>
        </p:grpSpPr>
        <p:sp>
          <p:nvSpPr>
            <p:cNvPr name="Freeform 11" id="11"/>
            <p:cNvSpPr/>
            <p:nvPr/>
          </p:nvSpPr>
          <p:spPr>
            <a:xfrm flipH="false" flipV="false" rot="0">
              <a:off x="0" y="0"/>
              <a:ext cx="4454017" cy="6560312"/>
            </a:xfrm>
            <a:custGeom>
              <a:avLst/>
              <a:gdLst/>
              <a:ahLst/>
              <a:cxnLst/>
              <a:rect r="r" b="b" t="t" l="l"/>
              <a:pathLst>
                <a:path h="6560312" w="4454017">
                  <a:moveTo>
                    <a:pt x="606171" y="0"/>
                  </a:moveTo>
                  <a:cubicBezTo>
                    <a:pt x="272923" y="0"/>
                    <a:pt x="0" y="272669"/>
                    <a:pt x="0" y="606171"/>
                  </a:cubicBezTo>
                  <a:lnTo>
                    <a:pt x="0" y="5954141"/>
                  </a:lnTo>
                  <a:cubicBezTo>
                    <a:pt x="0" y="6287643"/>
                    <a:pt x="272923" y="6560312"/>
                    <a:pt x="606171" y="6560312"/>
                  </a:cubicBezTo>
                  <a:lnTo>
                    <a:pt x="3847846" y="6560312"/>
                  </a:lnTo>
                  <a:cubicBezTo>
                    <a:pt x="4181348" y="6560312"/>
                    <a:pt x="4454017" y="6287643"/>
                    <a:pt x="4454017" y="5954141"/>
                  </a:cubicBezTo>
                  <a:lnTo>
                    <a:pt x="4454017" y="606171"/>
                  </a:lnTo>
                  <a:cubicBezTo>
                    <a:pt x="4454017" y="272669"/>
                    <a:pt x="4181348" y="0"/>
                    <a:pt x="3847846" y="0"/>
                  </a:cubicBezTo>
                  <a:close/>
                </a:path>
              </a:pathLst>
            </a:custGeom>
            <a:solidFill>
              <a:srgbClr val="6B3F9E"/>
            </a:solidFill>
          </p:spPr>
        </p:sp>
      </p:grpSp>
      <p:sp>
        <p:nvSpPr>
          <p:cNvPr name="Freeform 12" id="12"/>
          <p:cNvSpPr/>
          <p:nvPr/>
        </p:nvSpPr>
        <p:spPr>
          <a:xfrm flipH="false" flipV="false" rot="0">
            <a:off x="3025125" y="1920530"/>
            <a:ext cx="4132646" cy="5418632"/>
          </a:xfrm>
          <a:custGeom>
            <a:avLst/>
            <a:gdLst/>
            <a:ahLst/>
            <a:cxnLst/>
            <a:rect r="r" b="b" t="t" l="l"/>
            <a:pathLst>
              <a:path h="5418632" w="4132646">
                <a:moveTo>
                  <a:pt x="0" y="0"/>
                </a:moveTo>
                <a:lnTo>
                  <a:pt x="4132646" y="0"/>
                </a:lnTo>
                <a:lnTo>
                  <a:pt x="4132646" y="5418632"/>
                </a:lnTo>
                <a:lnTo>
                  <a:pt x="0" y="541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7695566" y="4513428"/>
            <a:ext cx="10592514" cy="5776508"/>
          </a:xfrm>
          <a:custGeom>
            <a:avLst/>
            <a:gdLst/>
            <a:ahLst/>
            <a:cxnLst/>
            <a:rect r="r" b="b" t="t" l="l"/>
            <a:pathLst>
              <a:path h="5776508" w="10592514">
                <a:moveTo>
                  <a:pt x="0" y="0"/>
                </a:moveTo>
                <a:lnTo>
                  <a:pt x="10592514" y="0"/>
                </a:lnTo>
                <a:lnTo>
                  <a:pt x="10592514" y="5776508"/>
                </a:lnTo>
                <a:lnTo>
                  <a:pt x="0" y="577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31868" y="7402064"/>
            <a:ext cx="2324100" cy="2155272"/>
          </a:xfrm>
          <a:custGeom>
            <a:avLst/>
            <a:gdLst/>
            <a:ahLst/>
            <a:cxnLst/>
            <a:rect r="r" b="b" t="t" l="l"/>
            <a:pathLst>
              <a:path h="2155272" w="2324100">
                <a:moveTo>
                  <a:pt x="0" y="0"/>
                </a:moveTo>
                <a:lnTo>
                  <a:pt x="2324100" y="0"/>
                </a:lnTo>
                <a:lnTo>
                  <a:pt x="2324100" y="2155272"/>
                </a:lnTo>
                <a:lnTo>
                  <a:pt x="0" y="21552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521016">
            <a:off x="2864344" y="3470944"/>
            <a:ext cx="3340472" cy="4920106"/>
            <a:chOff x="0" y="0"/>
            <a:chExt cx="4453963" cy="6560141"/>
          </a:xfrm>
        </p:grpSpPr>
        <p:sp>
          <p:nvSpPr>
            <p:cNvPr name="Freeform 6" id="6"/>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7" id="7"/>
          <p:cNvGrpSpPr/>
          <p:nvPr/>
        </p:nvGrpSpPr>
        <p:grpSpPr>
          <a:xfrm rot="0">
            <a:off x="3281400" y="2135006"/>
            <a:ext cx="11725200" cy="7411800"/>
            <a:chOff x="0" y="0"/>
            <a:chExt cx="15633600" cy="9882400"/>
          </a:xfrm>
        </p:grpSpPr>
        <p:sp>
          <p:nvSpPr>
            <p:cNvPr name="Freeform 8" id="8"/>
            <p:cNvSpPr/>
            <p:nvPr/>
          </p:nvSpPr>
          <p:spPr>
            <a:xfrm flipH="false" flipV="false" rot="0">
              <a:off x="0" y="0"/>
              <a:ext cx="15633700" cy="9882505"/>
            </a:xfrm>
            <a:custGeom>
              <a:avLst/>
              <a:gdLst/>
              <a:ahLst/>
              <a:cxnLst/>
              <a:rect r="r" b="b" t="t" l="l"/>
              <a:pathLst>
                <a:path h="9882505" w="15633700">
                  <a:moveTo>
                    <a:pt x="0" y="530352"/>
                  </a:moveTo>
                  <a:cubicBezTo>
                    <a:pt x="0" y="237363"/>
                    <a:pt x="237363" y="0"/>
                    <a:pt x="530352" y="0"/>
                  </a:cubicBezTo>
                  <a:lnTo>
                    <a:pt x="15103348" y="0"/>
                  </a:lnTo>
                  <a:cubicBezTo>
                    <a:pt x="15396211" y="0"/>
                    <a:pt x="15633700" y="237363"/>
                    <a:pt x="15633700" y="530352"/>
                  </a:cubicBezTo>
                  <a:lnTo>
                    <a:pt x="15633700" y="9352153"/>
                  </a:lnTo>
                  <a:cubicBezTo>
                    <a:pt x="15633700" y="9645015"/>
                    <a:pt x="15396336" y="9882505"/>
                    <a:pt x="15103348" y="9882505"/>
                  </a:cubicBezTo>
                  <a:lnTo>
                    <a:pt x="530352" y="9882505"/>
                  </a:lnTo>
                  <a:cubicBezTo>
                    <a:pt x="237363" y="9882378"/>
                    <a:pt x="0" y="9645015"/>
                    <a:pt x="0" y="9352153"/>
                  </a:cubicBezTo>
                  <a:close/>
                </a:path>
              </a:pathLst>
            </a:custGeom>
            <a:solidFill>
              <a:srgbClr val="FFF5ED"/>
            </a:solidFill>
          </p:spPr>
        </p:sp>
      </p:grpSp>
      <p:sp>
        <p:nvSpPr>
          <p:cNvPr name="TextBox 9" id="9"/>
          <p:cNvSpPr txBox="true"/>
          <p:nvPr/>
        </p:nvSpPr>
        <p:spPr>
          <a:xfrm rot="0">
            <a:off x="4994325" y="588200"/>
            <a:ext cx="8299350" cy="972075"/>
          </a:xfrm>
          <a:prstGeom prst="rect">
            <a:avLst/>
          </a:prstGeom>
        </p:spPr>
        <p:txBody>
          <a:bodyPr anchor="t" rtlCol="false" tIns="0" lIns="0" bIns="0" rIns="0">
            <a:spAutoFit/>
          </a:bodyPr>
          <a:lstStyle/>
          <a:p>
            <a:pPr algn="ctr">
              <a:lnSpc>
                <a:spcPts val="8640"/>
              </a:lnSpc>
            </a:pPr>
            <a:r>
              <a:rPr lang="en-US" sz="7200">
                <a:solidFill>
                  <a:srgbClr val="6B3F9E"/>
                </a:solidFill>
                <a:latin typeface="Lilita One Bold"/>
              </a:rPr>
              <a:t>Problem Statement</a:t>
            </a:r>
          </a:p>
        </p:txBody>
      </p:sp>
      <p:sp>
        <p:nvSpPr>
          <p:cNvPr name="TextBox 10" id="10"/>
          <p:cNvSpPr txBox="true"/>
          <p:nvPr/>
        </p:nvSpPr>
        <p:spPr>
          <a:xfrm rot="0">
            <a:off x="4133625" y="2468600"/>
            <a:ext cx="10283550" cy="6745875"/>
          </a:xfrm>
          <a:prstGeom prst="rect">
            <a:avLst/>
          </a:prstGeom>
        </p:spPr>
        <p:txBody>
          <a:bodyPr anchor="t" rtlCol="false" tIns="0" lIns="0" bIns="0" rIns="0">
            <a:spAutoFit/>
          </a:bodyPr>
          <a:lstStyle/>
          <a:p>
            <a:pPr algn="l">
              <a:lnSpc>
                <a:spcPts val="3840"/>
              </a:lnSpc>
            </a:pPr>
            <a:r>
              <a:rPr lang="en-US" sz="3200">
                <a:solidFill>
                  <a:srgbClr val="6B3F9E"/>
                </a:solidFill>
                <a:latin typeface="Lato"/>
              </a:rPr>
              <a:t>To analyse and understand the sentiments expressed in customer reviews of products on the Amazon using </a:t>
            </a:r>
            <a:r>
              <a:rPr lang="en-US" sz="3200">
                <a:solidFill>
                  <a:srgbClr val="6B3F9E"/>
                </a:solidFill>
                <a:latin typeface="Lato Bold"/>
              </a:rPr>
              <a:t>NLP techniques.</a:t>
            </a:r>
            <a:r>
              <a:rPr lang="en-US" sz="3200">
                <a:solidFill>
                  <a:srgbClr val="6B3F9E"/>
                </a:solidFill>
                <a:latin typeface="Lato"/>
              </a:rPr>
              <a:t> The goal is to develop a sentiment analysis model capable of accurately categorizing customer sentiments as positive, negative, neutral based on the textual content of the reviews. By leveraging </a:t>
            </a:r>
            <a:r>
              <a:rPr lang="en-US" sz="3200">
                <a:solidFill>
                  <a:srgbClr val="6B3F9E"/>
                </a:solidFill>
                <a:latin typeface="Lato Bold"/>
              </a:rPr>
              <a:t>Machine learning algorithms and NLP tools, </a:t>
            </a:r>
            <a:r>
              <a:rPr lang="en-US" sz="3200">
                <a:solidFill>
                  <a:srgbClr val="6B3F9E"/>
                </a:solidFill>
                <a:latin typeface="Lato"/>
              </a:rPr>
              <a:t>the project aims to provide actionable insights into customer satisfaction levels, identify areas for improvement in products of services and assist businesses in making </a:t>
            </a:r>
            <a:r>
              <a:rPr lang="en-US" sz="3200">
                <a:solidFill>
                  <a:srgbClr val="6B3F9E"/>
                </a:solidFill>
                <a:latin typeface="Lato Bold"/>
              </a:rPr>
              <a:t>data-driven decision</a:t>
            </a:r>
            <a:r>
              <a:rPr lang="en-US" sz="3200">
                <a:solidFill>
                  <a:srgbClr val="6B3F9E"/>
                </a:solidFill>
                <a:latin typeface="Lato"/>
              </a:rPr>
              <a:t> to enhance overall customer experience and brand reputation.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566"/>
        </a:solidFill>
      </p:bgPr>
    </p:bg>
    <p:spTree>
      <p:nvGrpSpPr>
        <p:cNvPr id="1" name=""/>
        <p:cNvGrpSpPr/>
        <p:nvPr/>
      </p:nvGrpSpPr>
      <p:grpSpPr>
        <a:xfrm>
          <a:off x="0" y="0"/>
          <a:ext cx="0" cy="0"/>
          <a:chOff x="0" y="0"/>
          <a:chExt cx="0" cy="0"/>
        </a:xfrm>
      </p:grpSpPr>
      <p:sp>
        <p:nvSpPr>
          <p:cNvPr name="Freeform 2" id="2"/>
          <p:cNvSpPr/>
          <p:nvPr/>
        </p:nvSpPr>
        <p:spPr>
          <a:xfrm flipH="false" flipV="false" rot="0">
            <a:off x="-32" y="6077596"/>
            <a:ext cx="7724332" cy="4212378"/>
          </a:xfrm>
          <a:custGeom>
            <a:avLst/>
            <a:gdLst/>
            <a:ahLst/>
            <a:cxnLst/>
            <a:rect r="r" b="b" t="t" l="l"/>
            <a:pathLst>
              <a:path h="4212378" w="7724332">
                <a:moveTo>
                  <a:pt x="0" y="0"/>
                </a:moveTo>
                <a:lnTo>
                  <a:pt x="7724332" y="0"/>
                </a:lnTo>
                <a:lnTo>
                  <a:pt x="7724332" y="4212378"/>
                </a:lnTo>
                <a:lnTo>
                  <a:pt x="0" y="4212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059446" y="0"/>
            <a:ext cx="10228634" cy="7896896"/>
          </a:xfrm>
          <a:custGeom>
            <a:avLst/>
            <a:gdLst/>
            <a:ahLst/>
            <a:cxnLst/>
            <a:rect r="r" b="b" t="t" l="l"/>
            <a:pathLst>
              <a:path h="7896896" w="10228634">
                <a:moveTo>
                  <a:pt x="0" y="0"/>
                </a:moveTo>
                <a:lnTo>
                  <a:pt x="10228634" y="0"/>
                </a:lnTo>
                <a:lnTo>
                  <a:pt x="10228634" y="7896896"/>
                </a:lnTo>
                <a:lnTo>
                  <a:pt x="0" y="7896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521016">
            <a:off x="10832744" y="2854594"/>
            <a:ext cx="3340472" cy="4920106"/>
            <a:chOff x="0" y="0"/>
            <a:chExt cx="4453963" cy="6560141"/>
          </a:xfrm>
        </p:grpSpPr>
        <p:sp>
          <p:nvSpPr>
            <p:cNvPr name="Freeform 5" id="5"/>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573281"/>
            </a:solidFill>
          </p:spPr>
        </p:sp>
      </p:grpSp>
      <p:grpSp>
        <p:nvGrpSpPr>
          <p:cNvPr name="Group 6" id="6"/>
          <p:cNvGrpSpPr/>
          <p:nvPr/>
        </p:nvGrpSpPr>
        <p:grpSpPr>
          <a:xfrm rot="341704">
            <a:off x="11191610" y="2534028"/>
            <a:ext cx="3340478" cy="4920114"/>
            <a:chOff x="0" y="0"/>
            <a:chExt cx="4453971" cy="6560152"/>
          </a:xfrm>
        </p:grpSpPr>
        <p:sp>
          <p:nvSpPr>
            <p:cNvPr name="Freeform 7" id="7"/>
            <p:cNvSpPr/>
            <p:nvPr/>
          </p:nvSpPr>
          <p:spPr>
            <a:xfrm flipH="false" flipV="false" rot="0">
              <a:off x="0" y="0"/>
              <a:ext cx="4454017" cy="6560185"/>
            </a:xfrm>
            <a:custGeom>
              <a:avLst/>
              <a:gdLst/>
              <a:ahLst/>
              <a:cxnLst/>
              <a:rect r="r" b="b" t="t" l="l"/>
              <a:pathLst>
                <a:path h="6560185" w="4454017">
                  <a:moveTo>
                    <a:pt x="606171" y="0"/>
                  </a:moveTo>
                  <a:cubicBezTo>
                    <a:pt x="272923" y="0"/>
                    <a:pt x="0" y="272669"/>
                    <a:pt x="0" y="606171"/>
                  </a:cubicBezTo>
                  <a:lnTo>
                    <a:pt x="0" y="5954014"/>
                  </a:lnTo>
                  <a:cubicBezTo>
                    <a:pt x="0" y="6287516"/>
                    <a:pt x="272923" y="6560185"/>
                    <a:pt x="606171" y="6560185"/>
                  </a:cubicBezTo>
                  <a:lnTo>
                    <a:pt x="3847846" y="6560185"/>
                  </a:lnTo>
                  <a:cubicBezTo>
                    <a:pt x="4181348" y="6560185"/>
                    <a:pt x="4454017" y="6287516"/>
                    <a:pt x="4454017" y="5954014"/>
                  </a:cubicBezTo>
                  <a:lnTo>
                    <a:pt x="4454017" y="606171"/>
                  </a:lnTo>
                  <a:cubicBezTo>
                    <a:pt x="4454017" y="272669"/>
                    <a:pt x="4181221" y="0"/>
                    <a:pt x="3847846" y="0"/>
                  </a:cubicBezTo>
                  <a:close/>
                </a:path>
              </a:pathLst>
            </a:custGeom>
            <a:solidFill>
              <a:srgbClr val="6B3F9E"/>
            </a:solidFill>
          </p:spPr>
        </p:sp>
      </p:grpSp>
      <p:sp>
        <p:nvSpPr>
          <p:cNvPr name="Freeform 8" id="8"/>
          <p:cNvSpPr/>
          <p:nvPr/>
        </p:nvSpPr>
        <p:spPr>
          <a:xfrm flipH="false" flipV="false" rot="0">
            <a:off x="10825512" y="2288643"/>
            <a:ext cx="3564736" cy="5069572"/>
          </a:xfrm>
          <a:custGeom>
            <a:avLst/>
            <a:gdLst/>
            <a:ahLst/>
            <a:cxnLst/>
            <a:rect r="r" b="b" t="t" l="l"/>
            <a:pathLst>
              <a:path h="5069572" w="3564736">
                <a:moveTo>
                  <a:pt x="0" y="0"/>
                </a:moveTo>
                <a:lnTo>
                  <a:pt x="3564736" y="0"/>
                </a:lnTo>
                <a:lnTo>
                  <a:pt x="3564736" y="5069572"/>
                </a:lnTo>
                <a:lnTo>
                  <a:pt x="0" y="5069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517875" y="6525800"/>
            <a:ext cx="8112750" cy="564075"/>
          </a:xfrm>
          <a:prstGeom prst="rect">
            <a:avLst/>
          </a:prstGeom>
        </p:spPr>
        <p:txBody>
          <a:bodyPr anchor="t" rtlCol="false" tIns="0" lIns="0" bIns="0" rIns="0">
            <a:spAutoFit/>
          </a:bodyPr>
          <a:lstStyle/>
          <a:p>
            <a:pPr algn="r">
              <a:lnSpc>
                <a:spcPts val="3840"/>
              </a:lnSpc>
            </a:pPr>
            <a:r>
              <a:rPr lang="en-US" sz="3200">
                <a:solidFill>
                  <a:srgbClr val="6B3F9E"/>
                </a:solidFill>
                <a:latin typeface="Lato"/>
              </a:rPr>
              <a:t>Here’s all you need to know about our project</a:t>
            </a:r>
          </a:p>
        </p:txBody>
      </p:sp>
      <p:sp>
        <p:nvSpPr>
          <p:cNvPr name="TextBox 10" id="10"/>
          <p:cNvSpPr txBox="true"/>
          <p:nvPr/>
        </p:nvSpPr>
        <p:spPr>
          <a:xfrm rot="0">
            <a:off x="1518325" y="5403800"/>
            <a:ext cx="7871550" cy="9486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Project Overview</a:t>
            </a:r>
          </a:p>
        </p:txBody>
      </p:sp>
      <p:sp>
        <p:nvSpPr>
          <p:cNvPr name="TextBox 11" id="11"/>
          <p:cNvSpPr txBox="true"/>
          <p:nvPr/>
        </p:nvSpPr>
        <p:spPr>
          <a:xfrm rot="0">
            <a:off x="1517875" y="3187576"/>
            <a:ext cx="6988350" cy="1750275"/>
          </a:xfrm>
          <a:prstGeom prst="rect">
            <a:avLst/>
          </a:prstGeom>
        </p:spPr>
        <p:txBody>
          <a:bodyPr anchor="t" rtlCol="false" tIns="0" lIns="0" bIns="0" rIns="0">
            <a:spAutoFit/>
          </a:bodyPr>
          <a:lstStyle/>
          <a:p>
            <a:pPr algn="r">
              <a:lnSpc>
                <a:spcPts val="23039"/>
              </a:lnSpc>
            </a:pPr>
            <a:r>
              <a:rPr lang="en-US" sz="19200">
                <a:solidFill>
                  <a:srgbClr val="6B3F9E"/>
                </a:solidFill>
                <a:latin typeface="Lilita One Bold"/>
              </a:rPr>
              <a:t>02</a:t>
            </a:r>
          </a:p>
        </p:txBody>
      </p:sp>
      <p:sp>
        <p:nvSpPr>
          <p:cNvPr name="Freeform 12" id="12"/>
          <p:cNvSpPr/>
          <p:nvPr/>
        </p:nvSpPr>
        <p:spPr>
          <a:xfrm flipH="false" flipV="false" rot="0">
            <a:off x="11532699" y="3106017"/>
            <a:ext cx="2091400" cy="2832348"/>
          </a:xfrm>
          <a:custGeom>
            <a:avLst/>
            <a:gdLst/>
            <a:ahLst/>
            <a:cxnLst/>
            <a:rect r="r" b="b" t="t" l="l"/>
            <a:pathLst>
              <a:path h="2832348" w="2091400">
                <a:moveTo>
                  <a:pt x="0" y="0"/>
                </a:moveTo>
                <a:lnTo>
                  <a:pt x="2091400" y="0"/>
                </a:lnTo>
                <a:lnTo>
                  <a:pt x="2091400" y="2832348"/>
                </a:lnTo>
                <a:lnTo>
                  <a:pt x="0" y="2832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grpSp>
        <p:nvGrpSpPr>
          <p:cNvPr name="Group 2" id="2"/>
          <p:cNvGrpSpPr/>
          <p:nvPr/>
        </p:nvGrpSpPr>
        <p:grpSpPr>
          <a:xfrm rot="0">
            <a:off x="14224554" y="8499902"/>
            <a:ext cx="4063442" cy="1789806"/>
            <a:chOff x="0" y="0"/>
            <a:chExt cx="5417923" cy="2386408"/>
          </a:xfrm>
        </p:grpSpPr>
        <p:sp>
          <p:nvSpPr>
            <p:cNvPr name="Freeform 3" id="3"/>
            <p:cNvSpPr/>
            <p:nvPr/>
          </p:nvSpPr>
          <p:spPr>
            <a:xfrm flipH="false" flipV="false" rot="0">
              <a:off x="254" y="0"/>
              <a:ext cx="5417439" cy="2386457"/>
            </a:xfrm>
            <a:custGeom>
              <a:avLst/>
              <a:gdLst/>
              <a:ahLst/>
              <a:cxnLst/>
              <a:rect r="r" b="b" t="t" l="l"/>
              <a:pathLst>
                <a:path h="2386457" w="5417439">
                  <a:moveTo>
                    <a:pt x="4861941" y="0"/>
                  </a:moveTo>
                  <a:cubicBezTo>
                    <a:pt x="4555236" y="0"/>
                    <a:pt x="4302252" y="172212"/>
                    <a:pt x="3935857" y="565150"/>
                  </a:cubicBezTo>
                  <a:cubicBezTo>
                    <a:pt x="3367405" y="1175512"/>
                    <a:pt x="3195828" y="1375918"/>
                    <a:pt x="2802636" y="1375918"/>
                  </a:cubicBezTo>
                  <a:cubicBezTo>
                    <a:pt x="2681478" y="1375918"/>
                    <a:pt x="2539238" y="1356995"/>
                    <a:pt x="2357755" y="1324864"/>
                  </a:cubicBezTo>
                  <a:cubicBezTo>
                    <a:pt x="2106422" y="1280795"/>
                    <a:pt x="1868551" y="1257554"/>
                    <a:pt x="1646936" y="1257554"/>
                  </a:cubicBezTo>
                  <a:cubicBezTo>
                    <a:pt x="806958" y="1257554"/>
                    <a:pt x="202438" y="1591691"/>
                    <a:pt x="0" y="2386457"/>
                  </a:cubicBezTo>
                  <a:lnTo>
                    <a:pt x="5417439" y="2386457"/>
                  </a:lnTo>
                  <a:lnTo>
                    <a:pt x="5417439" y="136779"/>
                  </a:lnTo>
                  <a:cubicBezTo>
                    <a:pt x="5201031" y="48006"/>
                    <a:pt x="5023866" y="0"/>
                    <a:pt x="4861941" y="0"/>
                  </a:cubicBezTo>
                  <a:close/>
                </a:path>
              </a:pathLst>
            </a:custGeom>
            <a:solidFill>
              <a:srgbClr val="C4F4DE"/>
            </a:solidFill>
          </p:spPr>
        </p:sp>
      </p:grpSp>
      <p:sp>
        <p:nvSpPr>
          <p:cNvPr name="Freeform 4" id="4"/>
          <p:cNvSpPr/>
          <p:nvPr/>
        </p:nvSpPr>
        <p:spPr>
          <a:xfrm flipH="false" flipV="false" rot="0">
            <a:off x="-212" y="-210"/>
            <a:ext cx="3420748" cy="2640930"/>
          </a:xfrm>
          <a:custGeom>
            <a:avLst/>
            <a:gdLst/>
            <a:ahLst/>
            <a:cxnLst/>
            <a:rect r="r" b="b" t="t" l="l"/>
            <a:pathLst>
              <a:path h="2640930" w="3420748">
                <a:moveTo>
                  <a:pt x="0" y="0"/>
                </a:moveTo>
                <a:lnTo>
                  <a:pt x="3420748" y="0"/>
                </a:lnTo>
                <a:lnTo>
                  <a:pt x="3420748" y="2640930"/>
                </a:lnTo>
                <a:lnTo>
                  <a:pt x="0" y="2640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390170" y="686786"/>
            <a:ext cx="2324054" cy="2154976"/>
          </a:xfrm>
          <a:custGeom>
            <a:avLst/>
            <a:gdLst/>
            <a:ahLst/>
            <a:cxnLst/>
            <a:rect r="r" b="b" t="t" l="l"/>
            <a:pathLst>
              <a:path h="2154976" w="2324054">
                <a:moveTo>
                  <a:pt x="0" y="0"/>
                </a:moveTo>
                <a:lnTo>
                  <a:pt x="2324054" y="0"/>
                </a:lnTo>
                <a:lnTo>
                  <a:pt x="2324054" y="2154976"/>
                </a:lnTo>
                <a:lnTo>
                  <a:pt x="0" y="21549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26817" y="3824924"/>
            <a:ext cx="3740369" cy="5084826"/>
          </a:xfrm>
          <a:custGeom>
            <a:avLst/>
            <a:gdLst/>
            <a:ahLst/>
            <a:cxnLst/>
            <a:rect r="r" b="b" t="t" l="l"/>
            <a:pathLst>
              <a:path h="5084826" w="3740369">
                <a:moveTo>
                  <a:pt x="0" y="0"/>
                </a:moveTo>
                <a:lnTo>
                  <a:pt x="3740369" y="0"/>
                </a:lnTo>
                <a:lnTo>
                  <a:pt x="3740369" y="5084825"/>
                </a:lnTo>
                <a:lnTo>
                  <a:pt x="0" y="5084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412673">
            <a:off x="3759349" y="7908379"/>
            <a:ext cx="3043113" cy="734600"/>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Slightly Negative</a:t>
            </a:r>
          </a:p>
        </p:txBody>
      </p:sp>
      <p:sp>
        <p:nvSpPr>
          <p:cNvPr name="Freeform 8" id="8"/>
          <p:cNvSpPr/>
          <p:nvPr/>
        </p:nvSpPr>
        <p:spPr>
          <a:xfrm flipH="false" flipV="false" rot="0">
            <a:off x="4672217" y="4900061"/>
            <a:ext cx="1859155" cy="2180299"/>
          </a:xfrm>
          <a:custGeom>
            <a:avLst/>
            <a:gdLst/>
            <a:ahLst/>
            <a:cxnLst/>
            <a:rect r="r" b="b" t="t" l="l"/>
            <a:pathLst>
              <a:path h="2180299" w="1859155">
                <a:moveTo>
                  <a:pt x="0" y="0"/>
                </a:moveTo>
                <a:lnTo>
                  <a:pt x="1859154" y="0"/>
                </a:lnTo>
                <a:lnTo>
                  <a:pt x="1859154" y="2180299"/>
                </a:lnTo>
                <a:lnTo>
                  <a:pt x="0" y="21802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517875" y="971950"/>
            <a:ext cx="15252150" cy="972075"/>
          </a:xfrm>
          <a:prstGeom prst="rect">
            <a:avLst/>
          </a:prstGeom>
        </p:spPr>
        <p:txBody>
          <a:bodyPr anchor="t" rtlCol="false" tIns="0" lIns="0" bIns="0" rIns="0">
            <a:spAutoFit/>
          </a:bodyPr>
          <a:lstStyle/>
          <a:p>
            <a:pPr algn="ctr">
              <a:lnSpc>
                <a:spcPts val="6719"/>
              </a:lnSpc>
            </a:pPr>
            <a:r>
              <a:rPr lang="en-US" sz="5599">
                <a:solidFill>
                  <a:srgbClr val="6B3F9E"/>
                </a:solidFill>
                <a:latin typeface="Lilita One Bold"/>
              </a:rPr>
              <a:t>Primary Sentiments</a:t>
            </a:r>
          </a:p>
        </p:txBody>
      </p:sp>
      <p:sp>
        <p:nvSpPr>
          <p:cNvPr name="Freeform 10" id="10"/>
          <p:cNvSpPr/>
          <p:nvPr/>
        </p:nvSpPr>
        <p:spPr>
          <a:xfrm flipH="false" flipV="false" rot="0">
            <a:off x="6287357" y="4412865"/>
            <a:ext cx="4346591" cy="5425482"/>
          </a:xfrm>
          <a:custGeom>
            <a:avLst/>
            <a:gdLst/>
            <a:ahLst/>
            <a:cxnLst/>
            <a:rect r="r" b="b" t="t" l="l"/>
            <a:pathLst>
              <a:path h="5425482" w="4346591">
                <a:moveTo>
                  <a:pt x="0" y="0"/>
                </a:moveTo>
                <a:lnTo>
                  <a:pt x="4346590" y="0"/>
                </a:lnTo>
                <a:lnTo>
                  <a:pt x="4346590" y="5425482"/>
                </a:lnTo>
                <a:lnTo>
                  <a:pt x="0" y="54254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874428">
            <a:off x="7435619" y="8613435"/>
            <a:ext cx="3043356" cy="734915"/>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Negative</a:t>
            </a:r>
          </a:p>
        </p:txBody>
      </p:sp>
      <p:sp>
        <p:nvSpPr>
          <p:cNvPr name="Freeform 12" id="12"/>
          <p:cNvSpPr/>
          <p:nvPr/>
        </p:nvSpPr>
        <p:spPr>
          <a:xfrm flipH="false" flipV="false" rot="0">
            <a:off x="7282954" y="5374514"/>
            <a:ext cx="2107207" cy="2548391"/>
          </a:xfrm>
          <a:custGeom>
            <a:avLst/>
            <a:gdLst/>
            <a:ahLst/>
            <a:cxnLst/>
            <a:rect r="r" b="b" t="t" l="l"/>
            <a:pathLst>
              <a:path h="2548391" w="2107207">
                <a:moveTo>
                  <a:pt x="0" y="0"/>
                </a:moveTo>
                <a:lnTo>
                  <a:pt x="2107207" y="0"/>
                </a:lnTo>
                <a:lnTo>
                  <a:pt x="2107207" y="2548391"/>
                </a:lnTo>
                <a:lnTo>
                  <a:pt x="0" y="25483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1248088" y="3992370"/>
            <a:ext cx="3226536" cy="4752294"/>
          </a:xfrm>
          <a:custGeom>
            <a:avLst/>
            <a:gdLst/>
            <a:ahLst/>
            <a:cxnLst/>
            <a:rect r="r" b="b" t="t" l="l"/>
            <a:pathLst>
              <a:path h="4752294" w="3226536">
                <a:moveTo>
                  <a:pt x="0" y="0"/>
                </a:moveTo>
                <a:lnTo>
                  <a:pt x="3226536" y="0"/>
                </a:lnTo>
                <a:lnTo>
                  <a:pt x="3226536" y="4752294"/>
                </a:lnTo>
                <a:lnTo>
                  <a:pt x="0" y="47522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1339325" y="7918400"/>
            <a:ext cx="3043350" cy="735075"/>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Very Positive</a:t>
            </a:r>
          </a:p>
        </p:txBody>
      </p:sp>
      <p:sp>
        <p:nvSpPr>
          <p:cNvPr name="Freeform 15" id="15"/>
          <p:cNvSpPr/>
          <p:nvPr/>
        </p:nvSpPr>
        <p:spPr>
          <a:xfrm flipH="false" flipV="false" rot="0">
            <a:off x="12192496" y="4646330"/>
            <a:ext cx="1509206" cy="2416122"/>
          </a:xfrm>
          <a:custGeom>
            <a:avLst/>
            <a:gdLst/>
            <a:ahLst/>
            <a:cxnLst/>
            <a:rect r="r" b="b" t="t" l="l"/>
            <a:pathLst>
              <a:path h="2416122" w="1509206">
                <a:moveTo>
                  <a:pt x="0" y="0"/>
                </a:moveTo>
                <a:lnTo>
                  <a:pt x="1509206" y="0"/>
                </a:lnTo>
                <a:lnTo>
                  <a:pt x="1509206" y="2416122"/>
                </a:lnTo>
                <a:lnTo>
                  <a:pt x="0" y="24161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3614693" y="2950407"/>
            <a:ext cx="4346591" cy="5425482"/>
          </a:xfrm>
          <a:custGeom>
            <a:avLst/>
            <a:gdLst/>
            <a:ahLst/>
            <a:cxnLst/>
            <a:rect r="r" b="b" t="t" l="l"/>
            <a:pathLst>
              <a:path h="5425482" w="4346591">
                <a:moveTo>
                  <a:pt x="0" y="0"/>
                </a:moveTo>
                <a:lnTo>
                  <a:pt x="4346590" y="0"/>
                </a:lnTo>
                <a:lnTo>
                  <a:pt x="4346590" y="5425482"/>
                </a:lnTo>
                <a:lnTo>
                  <a:pt x="0" y="542548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896297">
            <a:off x="13769759" y="7160169"/>
            <a:ext cx="3043176" cy="735129"/>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Slightly Positive</a:t>
            </a:r>
          </a:p>
        </p:txBody>
      </p:sp>
      <p:sp>
        <p:nvSpPr>
          <p:cNvPr name="Freeform 18" id="18"/>
          <p:cNvSpPr/>
          <p:nvPr/>
        </p:nvSpPr>
        <p:spPr>
          <a:xfrm flipH="false" flipV="false" rot="0">
            <a:off x="14964510" y="4074038"/>
            <a:ext cx="1824713" cy="2333090"/>
          </a:xfrm>
          <a:custGeom>
            <a:avLst/>
            <a:gdLst/>
            <a:ahLst/>
            <a:cxnLst/>
            <a:rect r="r" b="b" t="t" l="l"/>
            <a:pathLst>
              <a:path h="2333090" w="1824713">
                <a:moveTo>
                  <a:pt x="0" y="0"/>
                </a:moveTo>
                <a:lnTo>
                  <a:pt x="1824712" y="0"/>
                </a:lnTo>
                <a:lnTo>
                  <a:pt x="1824712" y="2333089"/>
                </a:lnTo>
                <a:lnTo>
                  <a:pt x="0" y="23330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false" flipV="false" rot="0">
            <a:off x="1432925" y="2099276"/>
            <a:ext cx="4068334" cy="5277434"/>
          </a:xfrm>
          <a:custGeom>
            <a:avLst/>
            <a:gdLst/>
            <a:ahLst/>
            <a:cxnLst/>
            <a:rect r="r" b="b" t="t" l="l"/>
            <a:pathLst>
              <a:path h="5277434" w="4068334">
                <a:moveTo>
                  <a:pt x="0" y="0"/>
                </a:moveTo>
                <a:lnTo>
                  <a:pt x="4068334" y="0"/>
                </a:lnTo>
                <a:lnTo>
                  <a:pt x="4068334" y="5277434"/>
                </a:lnTo>
                <a:lnTo>
                  <a:pt x="0" y="527743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0" id="20"/>
          <p:cNvSpPr txBox="true"/>
          <p:nvPr/>
        </p:nvSpPr>
        <p:spPr>
          <a:xfrm rot="654991">
            <a:off x="1581898" y="6252827"/>
            <a:ext cx="3043489" cy="734849"/>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Very Negative</a:t>
            </a:r>
          </a:p>
        </p:txBody>
      </p:sp>
      <p:sp>
        <p:nvSpPr>
          <p:cNvPr name="Freeform 21" id="21"/>
          <p:cNvSpPr/>
          <p:nvPr/>
        </p:nvSpPr>
        <p:spPr>
          <a:xfrm flipH="false" flipV="false" rot="0">
            <a:off x="2731494" y="3060033"/>
            <a:ext cx="1757163" cy="2403710"/>
          </a:xfrm>
          <a:custGeom>
            <a:avLst/>
            <a:gdLst/>
            <a:ahLst/>
            <a:cxnLst/>
            <a:rect r="r" b="b" t="t" l="l"/>
            <a:pathLst>
              <a:path h="2403710" w="1757163">
                <a:moveTo>
                  <a:pt x="0" y="0"/>
                </a:moveTo>
                <a:lnTo>
                  <a:pt x="1757163" y="0"/>
                </a:lnTo>
                <a:lnTo>
                  <a:pt x="1757163" y="2403710"/>
                </a:lnTo>
                <a:lnTo>
                  <a:pt x="0" y="24037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2" id="22"/>
          <p:cNvSpPr/>
          <p:nvPr/>
        </p:nvSpPr>
        <p:spPr>
          <a:xfrm flipH="false" flipV="false" rot="0">
            <a:off x="9086238" y="2124196"/>
            <a:ext cx="3226536" cy="4752294"/>
          </a:xfrm>
          <a:custGeom>
            <a:avLst/>
            <a:gdLst/>
            <a:ahLst/>
            <a:cxnLst/>
            <a:rect r="r" b="b" t="t" l="l"/>
            <a:pathLst>
              <a:path h="4752294" w="3226536">
                <a:moveTo>
                  <a:pt x="0" y="0"/>
                </a:moveTo>
                <a:lnTo>
                  <a:pt x="3226536" y="0"/>
                </a:lnTo>
                <a:lnTo>
                  <a:pt x="3226536" y="4752294"/>
                </a:lnTo>
                <a:lnTo>
                  <a:pt x="0" y="475229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3" id="23"/>
          <p:cNvSpPr txBox="true"/>
          <p:nvPr/>
        </p:nvSpPr>
        <p:spPr>
          <a:xfrm rot="0">
            <a:off x="9177475" y="6050226"/>
            <a:ext cx="3043350" cy="735075"/>
          </a:xfrm>
          <a:prstGeom prst="rect">
            <a:avLst/>
          </a:prstGeom>
        </p:spPr>
        <p:txBody>
          <a:bodyPr anchor="t" rtlCol="false" tIns="0" lIns="0" bIns="0" rIns="0">
            <a:spAutoFit/>
          </a:bodyPr>
          <a:lstStyle/>
          <a:p>
            <a:pPr algn="l">
              <a:lnSpc>
                <a:spcPts val="3359"/>
              </a:lnSpc>
            </a:pPr>
            <a:r>
              <a:rPr lang="en-US" sz="2799">
                <a:solidFill>
                  <a:srgbClr val="FFFFFF"/>
                </a:solidFill>
                <a:latin typeface="Lilita One"/>
              </a:rPr>
              <a:t>           Positive</a:t>
            </a:r>
          </a:p>
        </p:txBody>
      </p:sp>
      <p:sp>
        <p:nvSpPr>
          <p:cNvPr name="Freeform 24" id="24"/>
          <p:cNvSpPr/>
          <p:nvPr/>
        </p:nvSpPr>
        <p:spPr>
          <a:xfrm flipH="false" flipV="false" rot="0">
            <a:off x="10030646" y="3184780"/>
            <a:ext cx="1509206" cy="2009496"/>
          </a:xfrm>
          <a:custGeom>
            <a:avLst/>
            <a:gdLst/>
            <a:ahLst/>
            <a:cxnLst/>
            <a:rect r="r" b="b" t="t" l="l"/>
            <a:pathLst>
              <a:path h="2009496" w="1509206">
                <a:moveTo>
                  <a:pt x="0" y="0"/>
                </a:moveTo>
                <a:lnTo>
                  <a:pt x="1509206" y="0"/>
                </a:lnTo>
                <a:lnTo>
                  <a:pt x="1509206" y="2009496"/>
                </a:lnTo>
                <a:lnTo>
                  <a:pt x="0" y="200949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5" id="25"/>
          <p:cNvSpPr/>
          <p:nvPr/>
        </p:nvSpPr>
        <p:spPr>
          <a:xfrm flipH="false" flipV="false" rot="0">
            <a:off x="10197287" y="2950427"/>
            <a:ext cx="1400602" cy="916374"/>
          </a:xfrm>
          <a:custGeom>
            <a:avLst/>
            <a:gdLst/>
            <a:ahLst/>
            <a:cxnLst/>
            <a:rect r="r" b="b" t="t" l="l"/>
            <a:pathLst>
              <a:path h="916374" w="1400602">
                <a:moveTo>
                  <a:pt x="0" y="0"/>
                </a:moveTo>
                <a:lnTo>
                  <a:pt x="1400602" y="0"/>
                </a:lnTo>
                <a:lnTo>
                  <a:pt x="1400602" y="916374"/>
                </a:lnTo>
                <a:lnTo>
                  <a:pt x="0" y="91637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14973236" y="221056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5119822" cy="3115246"/>
          </a:xfrm>
          <a:custGeom>
            <a:avLst/>
            <a:gdLst/>
            <a:ahLst/>
            <a:cxnLst/>
            <a:rect r="r" b="b" t="t" l="l"/>
            <a:pathLst>
              <a:path h="3115246" w="5119822">
                <a:moveTo>
                  <a:pt x="0" y="0"/>
                </a:moveTo>
                <a:lnTo>
                  <a:pt x="5119822" y="0"/>
                </a:lnTo>
                <a:lnTo>
                  <a:pt x="5119822" y="3115246"/>
                </a:lnTo>
                <a:lnTo>
                  <a:pt x="0" y="3115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34837" y="2349140"/>
            <a:ext cx="3795991" cy="4242622"/>
          </a:xfrm>
          <a:custGeom>
            <a:avLst/>
            <a:gdLst/>
            <a:ahLst/>
            <a:cxnLst/>
            <a:rect r="r" b="b" t="t" l="l"/>
            <a:pathLst>
              <a:path h="4242622" w="3795991">
                <a:moveTo>
                  <a:pt x="0" y="0"/>
                </a:moveTo>
                <a:lnTo>
                  <a:pt x="3795992" y="0"/>
                </a:lnTo>
                <a:lnTo>
                  <a:pt x="3795992" y="4242622"/>
                </a:lnTo>
                <a:lnTo>
                  <a:pt x="0" y="424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Outcome of our model</a:t>
            </a:r>
          </a:p>
        </p:txBody>
      </p:sp>
      <p:sp>
        <p:nvSpPr>
          <p:cNvPr name="TextBox 6" id="6"/>
          <p:cNvSpPr txBox="true"/>
          <p:nvPr/>
        </p:nvSpPr>
        <p:spPr>
          <a:xfrm rot="0">
            <a:off x="1517875" y="2516350"/>
            <a:ext cx="4330350" cy="819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Type of Sentiment</a:t>
            </a:r>
          </a:p>
        </p:txBody>
      </p:sp>
      <p:sp>
        <p:nvSpPr>
          <p:cNvPr name="TextBox 7" id="7"/>
          <p:cNvSpPr txBox="true"/>
          <p:nvPr/>
        </p:nvSpPr>
        <p:spPr>
          <a:xfrm rot="0">
            <a:off x="1517875" y="3595724"/>
            <a:ext cx="4330350" cy="7158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The sentiment of the review is analysed and found by the model</a:t>
            </a:r>
          </a:p>
        </p:txBody>
      </p:sp>
      <p:sp>
        <p:nvSpPr>
          <p:cNvPr name="TextBox 8" id="8"/>
          <p:cNvSpPr txBox="true"/>
          <p:nvPr/>
        </p:nvSpPr>
        <p:spPr>
          <a:xfrm rot="-682833">
            <a:off x="9267476" y="3929700"/>
            <a:ext cx="2204082" cy="1408275"/>
          </a:xfrm>
          <a:prstGeom prst="rect">
            <a:avLst/>
          </a:prstGeom>
        </p:spPr>
        <p:txBody>
          <a:bodyPr anchor="t" rtlCol="false" tIns="0" lIns="0" bIns="0" rIns="0">
            <a:spAutoFit/>
          </a:bodyPr>
          <a:lstStyle/>
          <a:p>
            <a:pPr algn="ctr">
              <a:lnSpc>
                <a:spcPts val="2400"/>
              </a:lnSpc>
            </a:pPr>
            <a:r>
              <a:rPr lang="en-US" sz="2000">
                <a:solidFill>
                  <a:srgbClr val="6B3F9E"/>
                </a:solidFill>
                <a:latin typeface="Lato Bold"/>
              </a:rPr>
              <a:t>“</a:t>
            </a:r>
            <a:r>
              <a:rPr lang="en-US" sz="2000">
                <a:solidFill>
                  <a:srgbClr val="6B3F9E"/>
                </a:solidFill>
                <a:latin typeface="Lato"/>
              </a:rPr>
              <a:t>I’ve use this product for a month and since then, it’s greattttt! Amazon delivered on time</a:t>
            </a:r>
            <a:r>
              <a:rPr lang="en-US" sz="2000">
                <a:solidFill>
                  <a:srgbClr val="6B3F9E"/>
                </a:solidFill>
                <a:latin typeface="Lato Bold"/>
              </a:rPr>
              <a:t>”</a:t>
            </a:r>
          </a:p>
        </p:txBody>
      </p:sp>
      <p:grpSp>
        <p:nvGrpSpPr>
          <p:cNvPr name="Group 9" id="9"/>
          <p:cNvGrpSpPr/>
          <p:nvPr/>
        </p:nvGrpSpPr>
        <p:grpSpPr>
          <a:xfrm rot="-827951">
            <a:off x="6043026" y="5095594"/>
            <a:ext cx="2393866" cy="3525870"/>
            <a:chOff x="0" y="0"/>
            <a:chExt cx="3191821" cy="4701160"/>
          </a:xfrm>
        </p:grpSpPr>
        <p:sp>
          <p:nvSpPr>
            <p:cNvPr name="Freeform 10" id="10"/>
            <p:cNvSpPr/>
            <p:nvPr/>
          </p:nvSpPr>
          <p:spPr>
            <a:xfrm flipH="false" flipV="false" rot="0">
              <a:off x="0" y="0"/>
              <a:ext cx="3191764" cy="4701159"/>
            </a:xfrm>
            <a:custGeom>
              <a:avLst/>
              <a:gdLst/>
              <a:ahLst/>
              <a:cxnLst/>
              <a:rect r="r" b="b" t="t" l="l"/>
              <a:pathLst>
                <a:path h="4701159" w="3191764">
                  <a:moveTo>
                    <a:pt x="434340" y="0"/>
                  </a:moveTo>
                  <a:cubicBezTo>
                    <a:pt x="195580" y="0"/>
                    <a:pt x="0" y="195453"/>
                    <a:pt x="0" y="434340"/>
                  </a:cubicBezTo>
                  <a:lnTo>
                    <a:pt x="0" y="4266819"/>
                  </a:lnTo>
                  <a:cubicBezTo>
                    <a:pt x="0" y="4505833"/>
                    <a:pt x="195580" y="4701159"/>
                    <a:pt x="434340" y="4701159"/>
                  </a:cubicBezTo>
                  <a:lnTo>
                    <a:pt x="2757424" y="4701159"/>
                  </a:lnTo>
                  <a:cubicBezTo>
                    <a:pt x="2996438" y="4701159"/>
                    <a:pt x="3191764" y="4505706"/>
                    <a:pt x="3191764" y="4266819"/>
                  </a:cubicBezTo>
                  <a:lnTo>
                    <a:pt x="3191764" y="434340"/>
                  </a:lnTo>
                  <a:cubicBezTo>
                    <a:pt x="3191764" y="195326"/>
                    <a:pt x="2996311" y="0"/>
                    <a:pt x="2757424" y="0"/>
                  </a:cubicBezTo>
                  <a:close/>
                </a:path>
              </a:pathLst>
            </a:custGeom>
            <a:solidFill>
              <a:srgbClr val="573281"/>
            </a:solidFill>
          </p:spPr>
        </p:sp>
      </p:grpSp>
      <p:grpSp>
        <p:nvGrpSpPr>
          <p:cNvPr name="Group 11" id="11"/>
          <p:cNvGrpSpPr/>
          <p:nvPr/>
        </p:nvGrpSpPr>
        <p:grpSpPr>
          <a:xfrm rot="34867">
            <a:off x="6274208" y="5074916"/>
            <a:ext cx="2393754" cy="3525708"/>
            <a:chOff x="0" y="0"/>
            <a:chExt cx="3191672" cy="4700944"/>
          </a:xfrm>
        </p:grpSpPr>
        <p:sp>
          <p:nvSpPr>
            <p:cNvPr name="Freeform 12" id="12"/>
            <p:cNvSpPr/>
            <p:nvPr/>
          </p:nvSpPr>
          <p:spPr>
            <a:xfrm flipH="false" flipV="false" rot="0">
              <a:off x="0" y="0"/>
              <a:ext cx="3191637" cy="4700905"/>
            </a:xfrm>
            <a:custGeom>
              <a:avLst/>
              <a:gdLst/>
              <a:ahLst/>
              <a:cxnLst/>
              <a:rect r="r" b="b" t="t" l="l"/>
              <a:pathLst>
                <a:path h="4700905" w="3191637">
                  <a:moveTo>
                    <a:pt x="434340" y="0"/>
                  </a:moveTo>
                  <a:cubicBezTo>
                    <a:pt x="195580" y="0"/>
                    <a:pt x="0" y="195453"/>
                    <a:pt x="0" y="434340"/>
                  </a:cubicBezTo>
                  <a:lnTo>
                    <a:pt x="0" y="4266565"/>
                  </a:lnTo>
                  <a:cubicBezTo>
                    <a:pt x="0" y="4505579"/>
                    <a:pt x="195580" y="4700905"/>
                    <a:pt x="434340" y="4700905"/>
                  </a:cubicBezTo>
                  <a:lnTo>
                    <a:pt x="2757297" y="4700905"/>
                  </a:lnTo>
                  <a:cubicBezTo>
                    <a:pt x="2996311" y="4700905"/>
                    <a:pt x="3191637" y="4505452"/>
                    <a:pt x="3191637" y="4266565"/>
                  </a:cubicBezTo>
                  <a:lnTo>
                    <a:pt x="3191637" y="434340"/>
                  </a:lnTo>
                  <a:cubicBezTo>
                    <a:pt x="3191637" y="195326"/>
                    <a:pt x="2996184" y="0"/>
                    <a:pt x="2757297" y="0"/>
                  </a:cubicBezTo>
                  <a:close/>
                </a:path>
              </a:pathLst>
            </a:custGeom>
            <a:solidFill>
              <a:srgbClr val="6B3F9E"/>
            </a:solidFill>
          </p:spPr>
        </p:sp>
      </p:grpSp>
      <p:sp>
        <p:nvSpPr>
          <p:cNvPr name="Freeform 13" id="13"/>
          <p:cNvSpPr/>
          <p:nvPr/>
        </p:nvSpPr>
        <p:spPr>
          <a:xfrm flipH="false" flipV="false" rot="0">
            <a:off x="6316586" y="4986552"/>
            <a:ext cx="2619727" cy="3675102"/>
          </a:xfrm>
          <a:custGeom>
            <a:avLst/>
            <a:gdLst/>
            <a:ahLst/>
            <a:cxnLst/>
            <a:rect r="r" b="b" t="t" l="l"/>
            <a:pathLst>
              <a:path h="3675102" w="2619727">
                <a:moveTo>
                  <a:pt x="0" y="0"/>
                </a:moveTo>
                <a:lnTo>
                  <a:pt x="2619728" y="0"/>
                </a:lnTo>
                <a:lnTo>
                  <a:pt x="2619728" y="3675102"/>
                </a:lnTo>
                <a:lnTo>
                  <a:pt x="0" y="36751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236504">
            <a:off x="6425712" y="7979459"/>
            <a:ext cx="2217428" cy="512873"/>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POSITIVE</a:t>
            </a:r>
          </a:p>
        </p:txBody>
      </p:sp>
      <p:sp>
        <p:nvSpPr>
          <p:cNvPr name="Freeform 15" id="15"/>
          <p:cNvSpPr/>
          <p:nvPr/>
        </p:nvSpPr>
        <p:spPr>
          <a:xfrm flipH="false" flipV="false" rot="0">
            <a:off x="6985693" y="5585444"/>
            <a:ext cx="1230929" cy="1979230"/>
          </a:xfrm>
          <a:custGeom>
            <a:avLst/>
            <a:gdLst/>
            <a:ahLst/>
            <a:cxnLst/>
            <a:rect r="r" b="b" t="t" l="l"/>
            <a:pathLst>
              <a:path h="1979230" w="1230929">
                <a:moveTo>
                  <a:pt x="0" y="0"/>
                </a:moveTo>
                <a:lnTo>
                  <a:pt x="1230929" y="0"/>
                </a:lnTo>
                <a:lnTo>
                  <a:pt x="1230929" y="1979230"/>
                </a:lnTo>
                <a:lnTo>
                  <a:pt x="0" y="19792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1391125" y="6987350"/>
            <a:ext cx="5379150" cy="819075"/>
          </a:xfrm>
          <a:prstGeom prst="rect">
            <a:avLst/>
          </a:prstGeom>
        </p:spPr>
        <p:txBody>
          <a:bodyPr anchor="t" rtlCol="false" tIns="0" lIns="0" bIns="0" rIns="0">
            <a:spAutoFit/>
          </a:bodyPr>
          <a:lstStyle/>
          <a:p>
            <a:pPr algn="r">
              <a:lnSpc>
                <a:spcPts val="4320"/>
              </a:lnSpc>
            </a:pPr>
            <a:r>
              <a:rPr lang="en-US" sz="3600">
                <a:solidFill>
                  <a:srgbClr val="6B3F9E"/>
                </a:solidFill>
                <a:latin typeface="Lilita One Bold"/>
              </a:rPr>
              <a:t>Customer Reviews</a:t>
            </a:r>
          </a:p>
        </p:txBody>
      </p:sp>
      <p:sp>
        <p:nvSpPr>
          <p:cNvPr name="TextBox 17" id="17"/>
          <p:cNvSpPr txBox="true"/>
          <p:nvPr/>
        </p:nvSpPr>
        <p:spPr>
          <a:xfrm rot="0">
            <a:off x="12439675" y="7975000"/>
            <a:ext cx="4330350" cy="715875"/>
          </a:xfrm>
          <a:prstGeom prst="rect">
            <a:avLst/>
          </a:prstGeom>
        </p:spPr>
        <p:txBody>
          <a:bodyPr anchor="t" rtlCol="false" tIns="0" lIns="0" bIns="0" rIns="0">
            <a:spAutoFit/>
          </a:bodyPr>
          <a:lstStyle/>
          <a:p>
            <a:pPr algn="r">
              <a:lnSpc>
                <a:spcPts val="3359"/>
              </a:lnSpc>
            </a:pPr>
            <a:r>
              <a:rPr lang="en-US" sz="2799">
                <a:solidFill>
                  <a:srgbClr val="6B3F9E"/>
                </a:solidFill>
                <a:latin typeface="Lato"/>
              </a:rPr>
              <a:t>The reviews submitted by the customers</a:t>
            </a:r>
          </a:p>
        </p:txBody>
      </p:sp>
      <p:sp>
        <p:nvSpPr>
          <p:cNvPr name="AutoShape 18" id="18"/>
          <p:cNvSpPr/>
          <p:nvPr/>
        </p:nvSpPr>
        <p:spPr>
          <a:xfrm>
            <a:off x="11067566" y="5644787"/>
            <a:ext cx="4009915" cy="19050"/>
          </a:xfrm>
          <a:prstGeom prst="line">
            <a:avLst/>
          </a:prstGeom>
          <a:ln cap="rnd" w="19050">
            <a:solidFill>
              <a:srgbClr val="6B3F9E"/>
            </a:solidFill>
            <a:prstDash val="solid"/>
            <a:headEnd type="none" len="sm" w="sm"/>
            <a:tailEnd type="none" len="sm" w="sm"/>
          </a:ln>
        </p:spPr>
      </p:sp>
      <p:sp>
        <p:nvSpPr>
          <p:cNvPr name="AutoShape 19" id="19"/>
          <p:cNvSpPr/>
          <p:nvPr/>
        </p:nvSpPr>
        <p:spPr>
          <a:xfrm rot="8435410">
            <a:off x="2841988" y="6506775"/>
            <a:ext cx="4298723" cy="0"/>
          </a:xfrm>
          <a:prstGeom prst="line">
            <a:avLst/>
          </a:prstGeom>
          <a:ln cap="rnd" w="19050">
            <a:solidFill>
              <a:srgbClr val="6B3F9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3A8"/>
        </a:solidFill>
      </p:bgPr>
    </p:bg>
    <p:spTree>
      <p:nvGrpSpPr>
        <p:cNvPr id="1" name=""/>
        <p:cNvGrpSpPr/>
        <p:nvPr/>
      </p:nvGrpSpPr>
      <p:grpSpPr>
        <a:xfrm>
          <a:off x="0" y="0"/>
          <a:ext cx="0" cy="0"/>
          <a:chOff x="0" y="0"/>
          <a:chExt cx="0" cy="0"/>
        </a:xfrm>
      </p:grpSpPr>
      <p:sp>
        <p:nvSpPr>
          <p:cNvPr name="Freeform 2" id="2"/>
          <p:cNvSpPr/>
          <p:nvPr/>
        </p:nvSpPr>
        <p:spPr>
          <a:xfrm flipH="false" flipV="false" rot="0">
            <a:off x="14973236" y="2210560"/>
            <a:ext cx="2323808" cy="2155002"/>
          </a:xfrm>
          <a:custGeom>
            <a:avLst/>
            <a:gdLst/>
            <a:ahLst/>
            <a:cxnLst/>
            <a:rect r="r" b="b" t="t" l="l"/>
            <a:pathLst>
              <a:path h="2155002" w="2323808">
                <a:moveTo>
                  <a:pt x="0" y="0"/>
                </a:moveTo>
                <a:lnTo>
                  <a:pt x="2323808" y="0"/>
                </a:lnTo>
                <a:lnTo>
                  <a:pt x="2323808" y="2155002"/>
                </a:lnTo>
                <a:lnTo>
                  <a:pt x="0" y="2155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5119822" cy="3115246"/>
          </a:xfrm>
          <a:custGeom>
            <a:avLst/>
            <a:gdLst/>
            <a:ahLst/>
            <a:cxnLst/>
            <a:rect r="r" b="b" t="t" l="l"/>
            <a:pathLst>
              <a:path h="3115246" w="5119822">
                <a:moveTo>
                  <a:pt x="0" y="0"/>
                </a:moveTo>
                <a:lnTo>
                  <a:pt x="5119822" y="0"/>
                </a:lnTo>
                <a:lnTo>
                  <a:pt x="5119822" y="3115246"/>
                </a:lnTo>
                <a:lnTo>
                  <a:pt x="0" y="3115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34837" y="2349140"/>
            <a:ext cx="3795991" cy="4242622"/>
          </a:xfrm>
          <a:custGeom>
            <a:avLst/>
            <a:gdLst/>
            <a:ahLst/>
            <a:cxnLst/>
            <a:rect r="r" b="b" t="t" l="l"/>
            <a:pathLst>
              <a:path h="4242622" w="3795991">
                <a:moveTo>
                  <a:pt x="0" y="0"/>
                </a:moveTo>
                <a:lnTo>
                  <a:pt x="3795992" y="0"/>
                </a:lnTo>
                <a:lnTo>
                  <a:pt x="3795992" y="4242622"/>
                </a:lnTo>
                <a:lnTo>
                  <a:pt x="0" y="424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17875" y="971950"/>
            <a:ext cx="15252150" cy="972075"/>
          </a:xfrm>
          <a:prstGeom prst="rect">
            <a:avLst/>
          </a:prstGeom>
        </p:spPr>
        <p:txBody>
          <a:bodyPr anchor="t" rtlCol="false" tIns="0" lIns="0" bIns="0" rIns="0">
            <a:spAutoFit/>
          </a:bodyPr>
          <a:lstStyle/>
          <a:p>
            <a:pPr algn="l">
              <a:lnSpc>
                <a:spcPts val="6719"/>
              </a:lnSpc>
            </a:pPr>
            <a:r>
              <a:rPr lang="en-US" sz="5599">
                <a:solidFill>
                  <a:srgbClr val="6B3F9E"/>
                </a:solidFill>
                <a:latin typeface="Lilita One Bold"/>
              </a:rPr>
              <a:t>Outcome of our model</a:t>
            </a:r>
          </a:p>
        </p:txBody>
      </p:sp>
      <p:sp>
        <p:nvSpPr>
          <p:cNvPr name="TextBox 6" id="6"/>
          <p:cNvSpPr txBox="true"/>
          <p:nvPr/>
        </p:nvSpPr>
        <p:spPr>
          <a:xfrm rot="0">
            <a:off x="1517875" y="2516350"/>
            <a:ext cx="4330350" cy="819075"/>
          </a:xfrm>
          <a:prstGeom prst="rect">
            <a:avLst/>
          </a:prstGeom>
        </p:spPr>
        <p:txBody>
          <a:bodyPr anchor="t" rtlCol="false" tIns="0" lIns="0" bIns="0" rIns="0">
            <a:spAutoFit/>
          </a:bodyPr>
          <a:lstStyle/>
          <a:p>
            <a:pPr algn="l">
              <a:lnSpc>
                <a:spcPts val="4320"/>
              </a:lnSpc>
            </a:pPr>
            <a:r>
              <a:rPr lang="en-US" sz="3600">
                <a:solidFill>
                  <a:srgbClr val="6B3F9E"/>
                </a:solidFill>
                <a:latin typeface="Lilita One Bold"/>
              </a:rPr>
              <a:t>Type of Sentiment</a:t>
            </a:r>
          </a:p>
        </p:txBody>
      </p:sp>
      <p:sp>
        <p:nvSpPr>
          <p:cNvPr name="TextBox 7" id="7"/>
          <p:cNvSpPr txBox="true"/>
          <p:nvPr/>
        </p:nvSpPr>
        <p:spPr>
          <a:xfrm rot="0">
            <a:off x="1517875" y="3595724"/>
            <a:ext cx="4330350" cy="715875"/>
          </a:xfrm>
          <a:prstGeom prst="rect">
            <a:avLst/>
          </a:prstGeom>
        </p:spPr>
        <p:txBody>
          <a:bodyPr anchor="t" rtlCol="false" tIns="0" lIns="0" bIns="0" rIns="0">
            <a:spAutoFit/>
          </a:bodyPr>
          <a:lstStyle/>
          <a:p>
            <a:pPr algn="l">
              <a:lnSpc>
                <a:spcPts val="3359"/>
              </a:lnSpc>
            </a:pPr>
            <a:r>
              <a:rPr lang="en-US" sz="2799">
                <a:solidFill>
                  <a:srgbClr val="6B3F9E"/>
                </a:solidFill>
                <a:latin typeface="Lato"/>
              </a:rPr>
              <a:t>The sentiment of the review is analysed and found by the model</a:t>
            </a:r>
          </a:p>
        </p:txBody>
      </p:sp>
      <p:sp>
        <p:nvSpPr>
          <p:cNvPr name="TextBox 8" id="8"/>
          <p:cNvSpPr txBox="true"/>
          <p:nvPr/>
        </p:nvSpPr>
        <p:spPr>
          <a:xfrm rot="-682833">
            <a:off x="9267476" y="3929700"/>
            <a:ext cx="2204082" cy="1408275"/>
          </a:xfrm>
          <a:prstGeom prst="rect">
            <a:avLst/>
          </a:prstGeom>
        </p:spPr>
        <p:txBody>
          <a:bodyPr anchor="t" rtlCol="false" tIns="0" lIns="0" bIns="0" rIns="0">
            <a:spAutoFit/>
          </a:bodyPr>
          <a:lstStyle/>
          <a:p>
            <a:pPr algn="ctr">
              <a:lnSpc>
                <a:spcPts val="2400"/>
              </a:lnSpc>
            </a:pPr>
            <a:r>
              <a:rPr lang="en-US" sz="2000">
                <a:solidFill>
                  <a:srgbClr val="6B3F9E"/>
                </a:solidFill>
                <a:latin typeface="Lato Bold"/>
              </a:rPr>
              <a:t>“</a:t>
            </a:r>
            <a:r>
              <a:rPr lang="en-US" sz="2000">
                <a:solidFill>
                  <a:srgbClr val="6B3F9E"/>
                </a:solidFill>
                <a:latin typeface="Lato"/>
              </a:rPr>
              <a:t>I’ve use this product and this is the worst product ever! Not recommended at all</a:t>
            </a:r>
            <a:r>
              <a:rPr lang="en-US" sz="2000">
                <a:solidFill>
                  <a:srgbClr val="6B3F9E"/>
                </a:solidFill>
                <a:latin typeface="Lato Bold"/>
              </a:rPr>
              <a:t>”</a:t>
            </a:r>
          </a:p>
        </p:txBody>
      </p:sp>
      <p:grpSp>
        <p:nvGrpSpPr>
          <p:cNvPr name="Group 9" id="9"/>
          <p:cNvGrpSpPr/>
          <p:nvPr/>
        </p:nvGrpSpPr>
        <p:grpSpPr>
          <a:xfrm rot="-827981">
            <a:off x="6043042" y="5095578"/>
            <a:ext cx="2393884" cy="3525898"/>
            <a:chOff x="0" y="0"/>
            <a:chExt cx="3191845" cy="4701197"/>
          </a:xfrm>
        </p:grpSpPr>
        <p:sp>
          <p:nvSpPr>
            <p:cNvPr name="Freeform 10" id="10"/>
            <p:cNvSpPr/>
            <p:nvPr/>
          </p:nvSpPr>
          <p:spPr>
            <a:xfrm flipH="false" flipV="false" rot="0">
              <a:off x="0" y="0"/>
              <a:ext cx="3191764" cy="4701159"/>
            </a:xfrm>
            <a:custGeom>
              <a:avLst/>
              <a:gdLst/>
              <a:ahLst/>
              <a:cxnLst/>
              <a:rect r="r" b="b" t="t" l="l"/>
              <a:pathLst>
                <a:path h="4701159" w="3191764">
                  <a:moveTo>
                    <a:pt x="434340" y="0"/>
                  </a:moveTo>
                  <a:cubicBezTo>
                    <a:pt x="195580" y="0"/>
                    <a:pt x="0" y="195453"/>
                    <a:pt x="0" y="434340"/>
                  </a:cubicBezTo>
                  <a:lnTo>
                    <a:pt x="0" y="4266819"/>
                  </a:lnTo>
                  <a:cubicBezTo>
                    <a:pt x="0" y="4505833"/>
                    <a:pt x="195580" y="4701159"/>
                    <a:pt x="434340" y="4701159"/>
                  </a:cubicBezTo>
                  <a:lnTo>
                    <a:pt x="2757424" y="4701159"/>
                  </a:lnTo>
                  <a:cubicBezTo>
                    <a:pt x="2996438" y="4701159"/>
                    <a:pt x="3191764" y="4505706"/>
                    <a:pt x="3191764" y="4266819"/>
                  </a:cubicBezTo>
                  <a:lnTo>
                    <a:pt x="3191764" y="434340"/>
                  </a:lnTo>
                  <a:cubicBezTo>
                    <a:pt x="3191764" y="195326"/>
                    <a:pt x="2996311" y="0"/>
                    <a:pt x="2757424" y="0"/>
                  </a:cubicBezTo>
                  <a:close/>
                </a:path>
              </a:pathLst>
            </a:custGeom>
            <a:solidFill>
              <a:srgbClr val="573281"/>
            </a:solidFill>
          </p:spPr>
        </p:sp>
      </p:grpSp>
      <p:grpSp>
        <p:nvGrpSpPr>
          <p:cNvPr name="Group 11" id="11"/>
          <p:cNvGrpSpPr/>
          <p:nvPr/>
        </p:nvGrpSpPr>
        <p:grpSpPr>
          <a:xfrm rot="34901">
            <a:off x="6274190" y="5074928"/>
            <a:ext cx="2393700" cy="3525626"/>
            <a:chOff x="0" y="0"/>
            <a:chExt cx="3191600" cy="4700835"/>
          </a:xfrm>
        </p:grpSpPr>
        <p:sp>
          <p:nvSpPr>
            <p:cNvPr name="Freeform 12" id="12"/>
            <p:cNvSpPr/>
            <p:nvPr/>
          </p:nvSpPr>
          <p:spPr>
            <a:xfrm flipH="false" flipV="false" rot="0">
              <a:off x="0" y="0"/>
              <a:ext cx="3191510" cy="4700778"/>
            </a:xfrm>
            <a:custGeom>
              <a:avLst/>
              <a:gdLst/>
              <a:ahLst/>
              <a:cxnLst/>
              <a:rect r="r" b="b" t="t" l="l"/>
              <a:pathLst>
                <a:path h="4700778" w="3191510">
                  <a:moveTo>
                    <a:pt x="434340" y="0"/>
                  </a:moveTo>
                  <a:cubicBezTo>
                    <a:pt x="195580" y="0"/>
                    <a:pt x="0" y="195453"/>
                    <a:pt x="0" y="434340"/>
                  </a:cubicBezTo>
                  <a:lnTo>
                    <a:pt x="0" y="4266438"/>
                  </a:lnTo>
                  <a:cubicBezTo>
                    <a:pt x="0" y="4505325"/>
                    <a:pt x="195580" y="4700778"/>
                    <a:pt x="434340" y="4700778"/>
                  </a:cubicBezTo>
                  <a:lnTo>
                    <a:pt x="2757170" y="4700778"/>
                  </a:lnTo>
                  <a:cubicBezTo>
                    <a:pt x="2996057" y="4700778"/>
                    <a:pt x="3191510" y="4505325"/>
                    <a:pt x="3191510" y="4266438"/>
                  </a:cubicBezTo>
                  <a:lnTo>
                    <a:pt x="3191510" y="434340"/>
                  </a:lnTo>
                  <a:cubicBezTo>
                    <a:pt x="3191510" y="195453"/>
                    <a:pt x="2996057" y="0"/>
                    <a:pt x="2757170" y="0"/>
                  </a:cubicBezTo>
                  <a:close/>
                </a:path>
              </a:pathLst>
            </a:custGeom>
            <a:solidFill>
              <a:srgbClr val="6B3F9E"/>
            </a:solidFill>
          </p:spPr>
        </p:sp>
      </p:grpSp>
      <p:sp>
        <p:nvSpPr>
          <p:cNvPr name="Freeform 13" id="13"/>
          <p:cNvSpPr/>
          <p:nvPr/>
        </p:nvSpPr>
        <p:spPr>
          <a:xfrm flipH="false" flipV="false" rot="0">
            <a:off x="6316595" y="4986808"/>
            <a:ext cx="2619807" cy="3675184"/>
          </a:xfrm>
          <a:custGeom>
            <a:avLst/>
            <a:gdLst/>
            <a:ahLst/>
            <a:cxnLst/>
            <a:rect r="r" b="b" t="t" l="l"/>
            <a:pathLst>
              <a:path h="3675184" w="2619807">
                <a:moveTo>
                  <a:pt x="0" y="0"/>
                </a:moveTo>
                <a:lnTo>
                  <a:pt x="2619806" y="0"/>
                </a:lnTo>
                <a:lnTo>
                  <a:pt x="2619806" y="3675184"/>
                </a:lnTo>
                <a:lnTo>
                  <a:pt x="0" y="36751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236504">
            <a:off x="6425712" y="7979459"/>
            <a:ext cx="2217428" cy="512873"/>
          </a:xfrm>
          <a:prstGeom prst="rect">
            <a:avLst/>
          </a:prstGeom>
        </p:spPr>
        <p:txBody>
          <a:bodyPr anchor="t" rtlCol="false" tIns="0" lIns="0" bIns="0" rIns="0">
            <a:spAutoFit/>
          </a:bodyPr>
          <a:lstStyle/>
          <a:p>
            <a:pPr algn="ctr">
              <a:lnSpc>
                <a:spcPts val="3359"/>
              </a:lnSpc>
            </a:pPr>
            <a:r>
              <a:rPr lang="en-US" sz="2799">
                <a:solidFill>
                  <a:srgbClr val="FFFFFF"/>
                </a:solidFill>
                <a:latin typeface="Lilita One"/>
              </a:rPr>
              <a:t>NEGATIVE</a:t>
            </a:r>
          </a:p>
        </p:txBody>
      </p:sp>
      <p:sp>
        <p:nvSpPr>
          <p:cNvPr name="TextBox 15" id="15"/>
          <p:cNvSpPr txBox="true"/>
          <p:nvPr/>
        </p:nvSpPr>
        <p:spPr>
          <a:xfrm rot="0">
            <a:off x="11391125" y="6987350"/>
            <a:ext cx="5379150" cy="819075"/>
          </a:xfrm>
          <a:prstGeom prst="rect">
            <a:avLst/>
          </a:prstGeom>
        </p:spPr>
        <p:txBody>
          <a:bodyPr anchor="t" rtlCol="false" tIns="0" lIns="0" bIns="0" rIns="0">
            <a:spAutoFit/>
          </a:bodyPr>
          <a:lstStyle/>
          <a:p>
            <a:pPr algn="r">
              <a:lnSpc>
                <a:spcPts val="4320"/>
              </a:lnSpc>
            </a:pPr>
            <a:r>
              <a:rPr lang="en-US" sz="3600">
                <a:solidFill>
                  <a:srgbClr val="6B3F9E"/>
                </a:solidFill>
                <a:latin typeface="Lilita One Bold"/>
              </a:rPr>
              <a:t>Customer Reviews</a:t>
            </a:r>
          </a:p>
        </p:txBody>
      </p:sp>
      <p:sp>
        <p:nvSpPr>
          <p:cNvPr name="TextBox 16" id="16"/>
          <p:cNvSpPr txBox="true"/>
          <p:nvPr/>
        </p:nvSpPr>
        <p:spPr>
          <a:xfrm rot="0">
            <a:off x="12439675" y="7975000"/>
            <a:ext cx="4330350" cy="715875"/>
          </a:xfrm>
          <a:prstGeom prst="rect">
            <a:avLst/>
          </a:prstGeom>
        </p:spPr>
        <p:txBody>
          <a:bodyPr anchor="t" rtlCol="false" tIns="0" lIns="0" bIns="0" rIns="0">
            <a:spAutoFit/>
          </a:bodyPr>
          <a:lstStyle/>
          <a:p>
            <a:pPr algn="r">
              <a:lnSpc>
                <a:spcPts val="3359"/>
              </a:lnSpc>
            </a:pPr>
            <a:r>
              <a:rPr lang="en-US" sz="2799">
                <a:solidFill>
                  <a:srgbClr val="6B3F9E"/>
                </a:solidFill>
                <a:latin typeface="Lato"/>
              </a:rPr>
              <a:t>The reviews submitted by the customers</a:t>
            </a:r>
          </a:p>
        </p:txBody>
      </p:sp>
      <p:sp>
        <p:nvSpPr>
          <p:cNvPr name="AutoShape 17" id="17"/>
          <p:cNvSpPr/>
          <p:nvPr/>
        </p:nvSpPr>
        <p:spPr>
          <a:xfrm>
            <a:off x="11067566" y="5644787"/>
            <a:ext cx="4009915" cy="19050"/>
          </a:xfrm>
          <a:prstGeom prst="line">
            <a:avLst/>
          </a:prstGeom>
          <a:ln cap="rnd" w="19050">
            <a:solidFill>
              <a:srgbClr val="6B3F9E"/>
            </a:solidFill>
            <a:prstDash val="solid"/>
            <a:headEnd type="none" len="sm" w="sm"/>
            <a:tailEnd type="none" len="sm" w="sm"/>
          </a:ln>
        </p:spPr>
      </p:sp>
      <p:sp>
        <p:nvSpPr>
          <p:cNvPr name="AutoShape 18" id="18"/>
          <p:cNvSpPr/>
          <p:nvPr/>
        </p:nvSpPr>
        <p:spPr>
          <a:xfrm rot="8435410">
            <a:off x="2841988" y="6506775"/>
            <a:ext cx="4298723" cy="0"/>
          </a:xfrm>
          <a:prstGeom prst="line">
            <a:avLst/>
          </a:prstGeom>
          <a:ln cap="rnd" w="19050">
            <a:solidFill>
              <a:srgbClr val="6B3F9E"/>
            </a:solidFill>
            <a:prstDash val="solid"/>
            <a:headEnd type="none" len="sm" w="sm"/>
            <a:tailEnd type="none" len="sm" w="sm"/>
          </a:ln>
        </p:spPr>
      </p:sp>
      <p:sp>
        <p:nvSpPr>
          <p:cNvPr name="Freeform 19" id="19"/>
          <p:cNvSpPr/>
          <p:nvPr/>
        </p:nvSpPr>
        <p:spPr>
          <a:xfrm flipH="false" flipV="false" rot="0">
            <a:off x="6846993" y="5521895"/>
            <a:ext cx="1482622" cy="1996572"/>
          </a:xfrm>
          <a:custGeom>
            <a:avLst/>
            <a:gdLst/>
            <a:ahLst/>
            <a:cxnLst/>
            <a:rect r="r" b="b" t="t" l="l"/>
            <a:pathLst>
              <a:path h="1996572" w="1482622">
                <a:moveTo>
                  <a:pt x="0" y="0"/>
                </a:moveTo>
                <a:lnTo>
                  <a:pt x="1482622" y="0"/>
                </a:lnTo>
                <a:lnTo>
                  <a:pt x="1482622" y="1996572"/>
                </a:lnTo>
                <a:lnTo>
                  <a:pt x="0" y="19965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DAGDuLn8XuQ</dc:identifier>
  <dcterms:modified xsi:type="dcterms:W3CDTF">2011-08-01T06:04:30Z</dcterms:modified>
  <cp:revision>1</cp:revision>
  <dc:title>Sentiment Analysis Presentation.pptx</dc:title>
</cp:coreProperties>
</file>